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comments/comment7.xml" ContentType="application/vnd.openxmlformats-officedocument.presentationml.comments+xml"/>
  <Override PartName="/ppt/comments/comment8.xml" ContentType="application/vnd.openxmlformats-officedocument.presentationml.comments+xml"/>
  <Override PartName="/ppt/comments/comment9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ia Villar Martins" initials="PVM" lastIdx="14" clrIdx="0">
    <p:extLst>
      <p:ext uri="{19B8F6BF-5375-455C-9EA6-DF929625EA0E}">
        <p15:presenceInfo xmlns:p15="http://schemas.microsoft.com/office/powerpoint/2012/main" userId="S-1-5-21-3864928378-3695341391-2406770499-11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6-17T08:48:22.136" idx="1">
    <p:pos x="7332" y="2071"/>
    <p:text>pq não exclusivamente em território nacional ?</p:text>
    <p:extLst>
      <p:ext uri="{C676402C-5697-4E1C-873F-D02D1690AC5C}">
        <p15:threadingInfo xmlns:p15="http://schemas.microsoft.com/office/powerpoint/2012/main" timeZoneBias="180"/>
      </p:ext>
    </p:extLst>
  </p:cm>
  <p:cm authorId="1" dt="2015-06-17T08:53:00.134" idx="2">
    <p:pos x="7434" y="2916"/>
    <p:text>vivas?</p:text>
    <p:extLst>
      <p:ext uri="{C676402C-5697-4E1C-873F-D02D1690AC5C}">
        <p15:threadingInfo xmlns:p15="http://schemas.microsoft.com/office/powerpoint/2012/main" timeZoneBias="1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6-17T09:03:02.496" idx="4">
    <p:pos x="4646" y="3520"/>
    <p:text>Responde a dúvida da 1º assunto.</p:text>
    <p:extLst>
      <p:ext uri="{C676402C-5697-4E1C-873F-D02D1690AC5C}">
        <p15:threadingInfo xmlns:p15="http://schemas.microsoft.com/office/powerpoint/2012/main" timeZoneBias="18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6-17T09:00:38.722" idx="3">
    <p:pos x="7600" y="1764"/>
    <p:text>A cana- de- açúcar fará parte da repartição de beneficios? Profa. Heloisa diz que essa variedade  não é espontanea e, portanto, não deve entrar nessa repartição</p:text>
    <p:extLst>
      <p:ext uri="{C676402C-5697-4E1C-873F-D02D1690AC5C}">
        <p15:threadingInfo xmlns:p15="http://schemas.microsoft.com/office/powerpoint/2012/main" timeZoneBias="18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6-17T09:05:57.509" idx="5">
    <p:pos x="7242" y="1892"/>
    <p:text>Pode ser feito o cadastro direto de desenvolvimento tecnologico? Uma precede a outra? O cadastro tem q ser feito separado?</p:text>
    <p:extLst>
      <p:ext uri="{C676402C-5697-4E1C-873F-D02D1690AC5C}">
        <p15:threadingInfo xmlns:p15="http://schemas.microsoft.com/office/powerpoint/2012/main" timeZoneBias="180"/>
      </p:ext>
    </p:extLst>
  </p:cm>
  <p:cm authorId="1" dt="2015-06-17T09:12:19.155" idx="6">
    <p:pos x="5504" y="3815"/>
    <p:text>CGEN?</p:text>
    <p:extLst>
      <p:ext uri="{C676402C-5697-4E1C-873F-D02D1690AC5C}">
        <p15:threadingInfo xmlns:p15="http://schemas.microsoft.com/office/powerpoint/2012/main" timeZoneBias="180"/>
      </p:ext>
    </p:extLst>
  </p:cm>
  <p:cm authorId="1" dt="2015-06-17T09:14:46.029" idx="7">
    <p:pos x="7347" y="4582"/>
    <p:text>se não é identificavel vai ser repartido com quem?</p:text>
    <p:extLst>
      <p:ext uri="{C676402C-5697-4E1C-873F-D02D1690AC5C}">
        <p15:threadingInfo xmlns:p15="http://schemas.microsoft.com/office/powerpoint/2012/main" timeZoneBias="180"/>
      </p:ext>
    </p:extLst>
  </p:cm>
  <p:cm authorId="1" dt="2015-06-17T09:55:52.088" idx="14">
    <p:pos x="7293" y="1572"/>
    <p:text>Coleta caiu? qual é a diferença entre coleta e acesso?</p:text>
    <p:extLst>
      <p:ext uri="{C676402C-5697-4E1C-873F-D02D1690AC5C}">
        <p15:threadingInfo xmlns:p15="http://schemas.microsoft.com/office/powerpoint/2012/main" timeZoneBias="18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6-17T09:18:23.353" idx="8">
    <p:pos x="7104" y="3546"/>
    <p:text>O pesquisador faz coleta de Rio , ele tem que fazer um cadastro para cada coleta ou é um único cadastro ?</p:text>
    <p:extLst>
      <p:ext uri="{C676402C-5697-4E1C-873F-D02D1690AC5C}">
        <p15:threadingInfo xmlns:p15="http://schemas.microsoft.com/office/powerpoint/2012/main" timeZoneBias="180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6-17T09:27:14.531" idx="9">
    <p:pos x="7306" y="1712"/>
    <p:text>Grupo indi</p:text>
    <p:extLst>
      <p:ext uri="{C676402C-5697-4E1C-873F-D02D1690AC5C}">
        <p15:threadingInfo xmlns:p15="http://schemas.microsoft.com/office/powerpoint/2012/main" timeZoneBias="180"/>
      </p:ext>
    </p:extLs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6-17T09:36:34.629" idx="10">
    <p:pos x="7319" y="3210"/>
    <p:text>Proteinas, bactérias e derivados faz parte?</p:text>
    <p:extLst>
      <p:ext uri="{C676402C-5697-4E1C-873F-D02D1690AC5C}">
        <p15:threadingInfo xmlns:p15="http://schemas.microsoft.com/office/powerpoint/2012/main" timeZoneBias="180"/>
      </p:ext>
    </p:extLs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6-17T09:42:43.798" idx="11">
    <p:pos x="7498" y="2634"/>
    <p:text>A entidade que receberá a amostra está ciente das normas brasileiras? Deverá haver um termo de cooperação internacional ? Ou será parte do acordo de repartição de beneficios?</p:text>
    <p:extLst>
      <p:ext uri="{C676402C-5697-4E1C-873F-D02D1690AC5C}">
        <p15:threadingInfo xmlns:p15="http://schemas.microsoft.com/office/powerpoint/2012/main" timeZoneBias="180"/>
      </p:ext>
    </p:extLs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6-17T09:48:48.821" idx="12">
    <p:pos x="7574" y="1673"/>
    <p:text>pescador tem que fazer cadastro? marcelo diz q tem proteção na Lei</p:text>
    <p:extLst>
      <p:ext uri="{C676402C-5697-4E1C-873F-D02D1690AC5C}">
        <p15:threadingInfo xmlns:p15="http://schemas.microsoft.com/office/powerpoint/2012/main" timeZoneBias="180"/>
      </p:ext>
    </p:extLst>
  </p:cm>
  <p:cm authorId="1" dt="2015-06-17T09:53:04.211" idx="13">
    <p:pos x="7574" y="1809"/>
    <p:text>porque há previsão de pessoa fisica ? quem é a pessoa fisica ?</p:text>
    <p:extLst>
      <p:ext uri="{C676402C-5697-4E1C-873F-D02D1690AC5C}">
        <p15:threadingInfo xmlns:p15="http://schemas.microsoft.com/office/powerpoint/2012/main" timeZoneBias="180">
          <p15:parentCm authorId="1" idx="12"/>
        </p15:threadingInfo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18673309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- Ce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- Sup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Marcadores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Aci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9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LEI Nº 13.123 DE 20 DE MAIO DE 2015.</a:t>
            </a:r>
          </a:p>
        </p:txBody>
      </p:sp>
      <p:sp>
        <p:nvSpPr>
          <p:cNvPr id="33" name="Shape 3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Entra em vigor 180 dias após sua publicação.</a:t>
            </a:r>
          </a:p>
          <a:p>
            <a:pPr lvl="0">
              <a:defRPr sz="1800"/>
            </a:pPr>
            <a:r>
              <a:rPr sz="3200"/>
              <a:t>(20 de novembro de 2015)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xfrm>
            <a:off x="1130300" y="1219200"/>
            <a:ext cx="10617200" cy="1193800"/>
          </a:xfrm>
          <a:prstGeom prst="rect">
            <a:avLst/>
          </a:prstGeom>
        </p:spPr>
        <p:txBody>
          <a:bodyPr anchor="t"/>
          <a:lstStyle>
            <a:lvl1pPr algn="l">
              <a:defRPr sz="6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6400"/>
              <a:t>CONCEITOS</a:t>
            </a:r>
          </a:p>
        </p:txBody>
      </p:sp>
      <p:sp>
        <p:nvSpPr>
          <p:cNvPr id="60" name="Shape 60"/>
          <p:cNvSpPr>
            <a:spLocks noGrp="1"/>
          </p:cNvSpPr>
          <p:nvPr>
            <p:ph type="body" idx="1"/>
          </p:nvPr>
        </p:nvSpPr>
        <p:spPr>
          <a:xfrm>
            <a:off x="1130300" y="2413000"/>
            <a:ext cx="10274300" cy="7035800"/>
          </a:xfrm>
          <a:prstGeom prst="rect">
            <a:avLst/>
          </a:prstGeom>
        </p:spPr>
        <p:txBody>
          <a:bodyPr/>
          <a:lstStyle/>
          <a:p>
            <a:pPr lvl="0" algn="just" defTabSz="233679">
              <a:lnSpc>
                <a:spcPct val="150000"/>
              </a:lnSpc>
              <a:spcBef>
                <a:spcPts val="1600"/>
              </a:spcBef>
              <a:defRPr sz="1800"/>
            </a:pP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Agricultor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tradicional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: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agricultor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familiar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pessoa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física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que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utiliza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variedade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tradicional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local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crioula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raça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localmente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adaptada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crioula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mantém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conserva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a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diversidade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genética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dessas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variedades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raças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incluindo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o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agricultor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familiar. </a:t>
            </a:r>
          </a:p>
          <a:p>
            <a:pPr lvl="0" algn="just" defTabSz="233679">
              <a:lnSpc>
                <a:spcPct val="150000"/>
              </a:lnSpc>
              <a:spcBef>
                <a:spcPts val="1600"/>
              </a:spcBef>
              <a:defRPr sz="1800"/>
            </a:pP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Águas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jurisdicionais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brasileiras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: 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De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acordo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com o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Decreto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nº 4.136, de 20 de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fevereiro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de 2002, o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termo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inclui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: I -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águas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interiores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incluindo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as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compreendidas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entre a costa e a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linha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de base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reta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a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partir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onde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se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mede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o mar territorial; as dos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portos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; as das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baías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; as dos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rios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e de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suas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desembocaduras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; as dos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lagos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das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lagoas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e dos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canais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; as dos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arquipélagos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; as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águas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entre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baixios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a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descoberto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e a costa; II -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águas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marítimas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todas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aquelas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sob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jurisdição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nacional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que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não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sejam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interiores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tais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como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: as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águas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abrangidas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por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uma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faixa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de doze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milhas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marítimas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largura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medidas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a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partir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da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linha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de base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reta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e da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linha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baixa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-mar,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tal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como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indicada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nas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cartas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náuticas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grande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escala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reconhecidas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oficialmente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no Brasil (mar territorial); as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águas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abrangidas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por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uma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faixa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que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se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estende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das doze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às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duzentas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milhas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marítimas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contadas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a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partir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das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linhas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de base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que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servem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para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medir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o mar territorial,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que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constituem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a zona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econômica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exclusiva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-ZEE; e as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águas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sobrejacentes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à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plataforma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continental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quando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esta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ultrapassar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limites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da ZEE.</a:t>
            </a:r>
            <a:endParaRPr sz="1880" b="1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just" defTabSz="233679">
              <a:lnSpc>
                <a:spcPct val="175000"/>
              </a:lnSpc>
              <a:spcBef>
                <a:spcPts val="1600"/>
              </a:spcBef>
              <a:defRPr sz="1800"/>
            </a:pPr>
            <a:endParaRPr sz="1880" b="1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just" defTabSz="233679">
              <a:lnSpc>
                <a:spcPct val="175000"/>
              </a:lnSpc>
              <a:spcBef>
                <a:spcPts val="1600"/>
              </a:spcBef>
              <a:defRPr sz="1800"/>
            </a:pPr>
            <a:endParaRPr sz="188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just" defTabSz="233679">
              <a:lnSpc>
                <a:spcPct val="175000"/>
              </a:lnSpc>
              <a:spcBef>
                <a:spcPts val="1600"/>
              </a:spcBef>
              <a:defRPr sz="1800"/>
            </a:pPr>
            <a:endParaRPr sz="1880" dirty="0"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xfrm>
            <a:off x="1130300" y="1219200"/>
            <a:ext cx="10617200" cy="1193800"/>
          </a:xfrm>
          <a:prstGeom prst="rect">
            <a:avLst/>
          </a:prstGeom>
        </p:spPr>
        <p:txBody>
          <a:bodyPr anchor="t"/>
          <a:lstStyle>
            <a:lvl1pPr algn="l">
              <a:defRPr sz="6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6400"/>
              <a:t>CONCEITOS</a:t>
            </a:r>
          </a:p>
        </p:txBody>
      </p:sp>
      <p:sp>
        <p:nvSpPr>
          <p:cNvPr id="63" name="Shape 63"/>
          <p:cNvSpPr>
            <a:spLocks noGrp="1"/>
          </p:cNvSpPr>
          <p:nvPr>
            <p:ph type="body" idx="1"/>
          </p:nvPr>
        </p:nvSpPr>
        <p:spPr>
          <a:xfrm>
            <a:off x="1130300" y="2413000"/>
            <a:ext cx="10325100" cy="5600700"/>
          </a:xfrm>
          <a:prstGeom prst="rect">
            <a:avLst/>
          </a:prstGeom>
        </p:spPr>
        <p:txBody>
          <a:bodyPr/>
          <a:lstStyle/>
          <a:p>
            <a:pPr lvl="0" algn="just" defTabSz="233679">
              <a:lnSpc>
                <a:spcPct val="150000"/>
              </a:lnSpc>
              <a:spcBef>
                <a:spcPts val="1600"/>
              </a:spcBef>
              <a:defRPr sz="1800"/>
            </a:pPr>
            <a:r>
              <a:rPr sz="1880" b="1">
                <a:latin typeface="Helvetica"/>
                <a:ea typeface="Helvetica"/>
                <a:cs typeface="Helvetica"/>
                <a:sym typeface="Helvetica"/>
              </a:rPr>
              <a:t>Atestado de regularidade de acesso: </a:t>
            </a:r>
            <a:r>
              <a:rPr sz="1880">
                <a:latin typeface="Helvetica"/>
                <a:ea typeface="Helvetica"/>
                <a:cs typeface="Helvetica"/>
                <a:sym typeface="Helvetica"/>
              </a:rPr>
              <a:t>ato administrativo por meio do qual o CGEN, ou instituição credenciada, declarará que o usuário do patrimônio genético ou conhecimento tradicional associado cumpriu todos os requisitos legais. </a:t>
            </a:r>
          </a:p>
          <a:p>
            <a:pPr lvl="0" algn="just" defTabSz="233679">
              <a:lnSpc>
                <a:spcPct val="150000"/>
              </a:lnSpc>
              <a:spcBef>
                <a:spcPts val="1600"/>
              </a:spcBef>
              <a:defRPr sz="1800"/>
            </a:pPr>
            <a:r>
              <a:rPr sz="1880" b="1">
                <a:latin typeface="Helvetica"/>
                <a:ea typeface="Helvetica"/>
                <a:cs typeface="Helvetica"/>
                <a:sym typeface="Helvetica"/>
              </a:rPr>
              <a:t>Atividade agrícola: </a:t>
            </a:r>
            <a:r>
              <a:rPr sz="1880">
                <a:latin typeface="Helvetica"/>
                <a:ea typeface="Helvetica"/>
                <a:cs typeface="Helvetica"/>
                <a:sym typeface="Helvetica"/>
              </a:rPr>
              <a:t>atividade de produção, processamento e comercialização de alimentos, bebidas, fibras, energia e florestas plantadas. </a:t>
            </a:r>
          </a:p>
          <a:p>
            <a:pPr lvl="0" algn="just" defTabSz="233679">
              <a:lnSpc>
                <a:spcPct val="150000"/>
              </a:lnSpc>
              <a:spcBef>
                <a:spcPts val="1600"/>
              </a:spcBef>
              <a:defRPr sz="1800"/>
            </a:pPr>
            <a:r>
              <a:rPr sz="1880" b="1">
                <a:latin typeface="Helvetica"/>
                <a:ea typeface="Helvetica"/>
                <a:cs typeface="Helvetica"/>
                <a:sym typeface="Helvetica"/>
              </a:rPr>
              <a:t>Conhecimento tradicional associado: </a:t>
            </a:r>
            <a:r>
              <a:rPr sz="1880">
                <a:latin typeface="Helvetica"/>
                <a:ea typeface="Helvetica"/>
                <a:cs typeface="Helvetica"/>
                <a:sym typeface="Helvetica"/>
              </a:rPr>
              <a:t>informação ou prática de povo indígena, comunidade tradicional ou agricultor tradicional sobre as propriedades ou usos, diretos ou indiretos, associada ao patrimônio genético. </a:t>
            </a:r>
          </a:p>
          <a:p>
            <a:pPr lvl="0" algn="just" defTabSz="233679">
              <a:lnSpc>
                <a:spcPct val="150000"/>
              </a:lnSpc>
              <a:spcBef>
                <a:spcPts val="1600"/>
              </a:spcBef>
              <a:defRPr sz="1800"/>
            </a:pPr>
            <a:r>
              <a:rPr sz="1880" b="1">
                <a:latin typeface="Helvetica"/>
                <a:ea typeface="Helvetica"/>
                <a:cs typeface="Helvetica"/>
                <a:sym typeface="Helvetica"/>
              </a:rPr>
              <a:t>Conhecimento tradicional associado de origem não identificável:</a:t>
            </a:r>
            <a:r>
              <a:rPr sz="1880">
                <a:latin typeface="Helvetica"/>
                <a:ea typeface="Helvetica"/>
                <a:cs typeface="Helvetica"/>
                <a:sym typeface="Helvetica"/>
              </a:rPr>
              <a:t> conhecimento tradicional associado em que não há a possibilidade de vincular a sua origem a, pelo menos, um povo indígena, comunidade tradicional ou agricultor tradicional.  </a:t>
            </a:r>
            <a:endParaRPr sz="1880" b="1">
              <a:latin typeface="Helvetica"/>
              <a:ea typeface="Helvetica"/>
              <a:cs typeface="Helvetica"/>
              <a:sym typeface="Helvetica"/>
            </a:endParaRPr>
          </a:p>
          <a:p>
            <a:pPr lvl="0" algn="just" defTabSz="233679">
              <a:lnSpc>
                <a:spcPct val="150000"/>
              </a:lnSpc>
              <a:spcBef>
                <a:spcPts val="1600"/>
              </a:spcBef>
              <a:defRPr sz="1800"/>
            </a:pPr>
            <a:endParaRPr sz="1880" b="1">
              <a:latin typeface="Helvetica"/>
              <a:ea typeface="Helvetica"/>
              <a:cs typeface="Helvetica"/>
              <a:sym typeface="Helvetica"/>
            </a:endParaRPr>
          </a:p>
          <a:p>
            <a:pPr lvl="0" algn="just" defTabSz="233679">
              <a:lnSpc>
                <a:spcPct val="150000"/>
              </a:lnSpc>
              <a:spcBef>
                <a:spcPts val="1600"/>
              </a:spcBef>
              <a:defRPr sz="1800"/>
            </a:pPr>
            <a:endParaRPr sz="1880" b="1">
              <a:latin typeface="Helvetica"/>
              <a:ea typeface="Helvetica"/>
              <a:cs typeface="Helvetica"/>
              <a:sym typeface="Helvetica"/>
            </a:endParaRPr>
          </a:p>
          <a:p>
            <a:pPr lvl="0" algn="just" defTabSz="233679">
              <a:lnSpc>
                <a:spcPct val="175000"/>
              </a:lnSpc>
              <a:spcBef>
                <a:spcPts val="1600"/>
              </a:spcBef>
              <a:defRPr sz="1800"/>
            </a:pPr>
            <a:endParaRPr sz="1880" b="1">
              <a:latin typeface="Helvetica"/>
              <a:ea typeface="Helvetica"/>
              <a:cs typeface="Helvetica"/>
              <a:sym typeface="Helvetica"/>
            </a:endParaRPr>
          </a:p>
          <a:p>
            <a:pPr lvl="0" algn="just" defTabSz="233679">
              <a:lnSpc>
                <a:spcPct val="175000"/>
              </a:lnSpc>
              <a:spcBef>
                <a:spcPts val="1600"/>
              </a:spcBef>
              <a:defRPr sz="1800"/>
            </a:pPr>
            <a:endParaRPr sz="1880">
              <a:latin typeface="Helvetica"/>
              <a:ea typeface="Helvetica"/>
              <a:cs typeface="Helvetica"/>
              <a:sym typeface="Helvetica"/>
            </a:endParaRPr>
          </a:p>
          <a:p>
            <a:pPr lvl="0" algn="just" defTabSz="233679">
              <a:lnSpc>
                <a:spcPct val="175000"/>
              </a:lnSpc>
              <a:spcBef>
                <a:spcPts val="1600"/>
              </a:spcBef>
              <a:defRPr sz="1800"/>
            </a:pPr>
            <a:endParaRPr sz="1880"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title"/>
          </p:nvPr>
        </p:nvSpPr>
        <p:spPr>
          <a:xfrm>
            <a:off x="1130300" y="1219200"/>
            <a:ext cx="10617200" cy="1193800"/>
          </a:xfrm>
          <a:prstGeom prst="rect">
            <a:avLst/>
          </a:prstGeom>
        </p:spPr>
        <p:txBody>
          <a:bodyPr anchor="t"/>
          <a:lstStyle>
            <a:lvl1pPr algn="l">
              <a:defRPr sz="6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6400"/>
              <a:t>CONCEITOS</a:t>
            </a:r>
          </a:p>
        </p:txBody>
      </p:sp>
      <p:sp>
        <p:nvSpPr>
          <p:cNvPr id="66" name="Shape 66"/>
          <p:cNvSpPr>
            <a:spLocks noGrp="1"/>
          </p:cNvSpPr>
          <p:nvPr>
            <p:ph type="body" idx="1"/>
          </p:nvPr>
        </p:nvSpPr>
        <p:spPr>
          <a:xfrm>
            <a:off x="1130300" y="2413000"/>
            <a:ext cx="10325100" cy="5600700"/>
          </a:xfrm>
          <a:prstGeom prst="rect">
            <a:avLst/>
          </a:prstGeom>
        </p:spPr>
        <p:txBody>
          <a:bodyPr/>
          <a:lstStyle/>
          <a:p>
            <a:pPr lvl="0" algn="just" defTabSz="239522">
              <a:lnSpc>
                <a:spcPct val="150000"/>
              </a:lnSpc>
              <a:spcBef>
                <a:spcPts val="1600"/>
              </a:spcBef>
              <a:defRPr sz="1800"/>
            </a:pPr>
            <a:r>
              <a:rPr sz="1927" b="1" dirty="0" err="1">
                <a:latin typeface="Helvetica"/>
                <a:ea typeface="Helvetica"/>
                <a:cs typeface="Helvetica"/>
                <a:sym typeface="Helvetica"/>
              </a:rPr>
              <a:t>Comunidade</a:t>
            </a:r>
            <a:r>
              <a:rPr sz="1927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b="1" dirty="0" err="1">
                <a:latin typeface="Helvetica"/>
                <a:ea typeface="Helvetica"/>
                <a:cs typeface="Helvetica"/>
                <a:sym typeface="Helvetica"/>
              </a:rPr>
              <a:t>tradicional</a:t>
            </a:r>
            <a:r>
              <a:rPr sz="1927" b="1" dirty="0">
                <a:latin typeface="Helvetica"/>
                <a:ea typeface="Helvetica"/>
                <a:cs typeface="Helvetica"/>
                <a:sym typeface="Helvetica"/>
              </a:rPr>
              <a:t>: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grupo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culturalmente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diferenciado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que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se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reconhece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como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tal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possui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forma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própria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organização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social, e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ocupa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e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usa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territórios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e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recursos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naturais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como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condição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para a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sua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reprodução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cultural, social,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religiosa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, ancestral e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econômica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utilizando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conhecimentos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inovações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e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práticas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geradas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e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transmitidas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pela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tradição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.  </a:t>
            </a:r>
            <a:endParaRPr sz="1927" b="1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just" defTabSz="239522">
              <a:lnSpc>
                <a:spcPct val="150000"/>
              </a:lnSpc>
              <a:spcBef>
                <a:spcPts val="1600"/>
              </a:spcBef>
              <a:defRPr sz="1800"/>
            </a:pPr>
            <a:r>
              <a:rPr sz="1927" b="1" dirty="0" err="1">
                <a:latin typeface="Helvetica"/>
                <a:ea typeface="Helvetica"/>
                <a:cs typeface="Helvetica"/>
                <a:sym typeface="Helvetica"/>
              </a:rPr>
              <a:t>Condições</a:t>
            </a:r>
            <a:r>
              <a:rPr sz="1927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b="1" i="1" dirty="0">
                <a:latin typeface="Helvetica"/>
                <a:ea typeface="Helvetica"/>
                <a:cs typeface="Helvetica"/>
                <a:sym typeface="Helvetica"/>
              </a:rPr>
              <a:t>in situ:</a:t>
            </a:r>
            <a:r>
              <a:rPr sz="1927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condições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em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que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o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patrimônio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genético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existe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em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ecossistemas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e habitats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naturais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; no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caso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espécies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domesticadas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cultivadas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nos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meios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onde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tenham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desenvolvido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suas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características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distintivas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próprias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;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incluindo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as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que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formem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populações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espontâneas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.  </a:t>
            </a:r>
          </a:p>
          <a:p>
            <a:pPr lvl="0" algn="just" defTabSz="239522">
              <a:lnSpc>
                <a:spcPct val="150000"/>
              </a:lnSpc>
              <a:spcBef>
                <a:spcPts val="1600"/>
              </a:spcBef>
              <a:defRPr sz="1800"/>
            </a:pPr>
            <a:r>
              <a:rPr sz="1927" b="1" dirty="0" err="1">
                <a:latin typeface="Helvetica"/>
                <a:ea typeface="Helvetica"/>
                <a:cs typeface="Helvetica"/>
                <a:sym typeface="Helvetica"/>
              </a:rPr>
              <a:t>Condições</a:t>
            </a:r>
            <a:r>
              <a:rPr sz="1927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b="1" i="1" dirty="0">
                <a:latin typeface="Helvetica"/>
                <a:ea typeface="Helvetica"/>
                <a:cs typeface="Helvetica"/>
                <a:sym typeface="Helvetica"/>
              </a:rPr>
              <a:t>ex situ:</a:t>
            </a:r>
            <a:r>
              <a:rPr sz="1927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b="1" dirty="0" err="1">
                <a:latin typeface="Helvetica"/>
                <a:ea typeface="Helvetica"/>
                <a:cs typeface="Helvetica"/>
                <a:sym typeface="Helvetica"/>
              </a:rPr>
              <a:t>c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ondições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em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que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o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patrimônio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genético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é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mantido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fora de </a:t>
            </a:r>
            <a:r>
              <a:rPr sz="1927" dirty="0" err="1">
                <a:latin typeface="Helvetica"/>
                <a:ea typeface="Helvetica"/>
                <a:cs typeface="Helvetica"/>
                <a:sym typeface="Helvetica"/>
              </a:rPr>
              <a:t>seu</a:t>
            </a:r>
            <a:r>
              <a:rPr sz="1927" dirty="0">
                <a:latin typeface="Helvetica"/>
                <a:ea typeface="Helvetica"/>
                <a:cs typeface="Helvetica"/>
                <a:sym typeface="Helvetica"/>
              </a:rPr>
              <a:t> habitat natural. </a:t>
            </a:r>
            <a:endParaRPr sz="1927" b="1" dirty="0"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/>
          </p:cNvSpPr>
          <p:nvPr>
            <p:ph type="title"/>
          </p:nvPr>
        </p:nvSpPr>
        <p:spPr>
          <a:xfrm>
            <a:off x="1130300" y="1219200"/>
            <a:ext cx="10617200" cy="1193800"/>
          </a:xfrm>
          <a:prstGeom prst="rect">
            <a:avLst/>
          </a:prstGeom>
        </p:spPr>
        <p:txBody>
          <a:bodyPr anchor="t"/>
          <a:lstStyle>
            <a:lvl1pPr algn="l">
              <a:defRPr sz="6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6400"/>
              <a:t>CONCEITOS</a:t>
            </a:r>
          </a:p>
        </p:txBody>
      </p:sp>
      <p:sp>
        <p:nvSpPr>
          <p:cNvPr id="69" name="Shape 69"/>
          <p:cNvSpPr>
            <a:spLocks noGrp="1"/>
          </p:cNvSpPr>
          <p:nvPr>
            <p:ph type="body" idx="1"/>
          </p:nvPr>
        </p:nvSpPr>
        <p:spPr>
          <a:xfrm>
            <a:off x="1130300" y="2413000"/>
            <a:ext cx="10325100" cy="5600700"/>
          </a:xfrm>
          <a:prstGeom prst="rect">
            <a:avLst/>
          </a:prstGeom>
        </p:spPr>
        <p:txBody>
          <a:bodyPr/>
          <a:lstStyle/>
          <a:p>
            <a:pPr lvl="0" algn="just" defTabSz="233679">
              <a:lnSpc>
                <a:spcPct val="150000"/>
              </a:lnSpc>
              <a:spcBef>
                <a:spcPts val="1600"/>
              </a:spcBef>
              <a:defRPr sz="1800"/>
            </a:pPr>
            <a:r>
              <a:rPr lang="pt-BR" sz="1880" b="1" dirty="0" smtClean="0">
                <a:latin typeface="Helvetica"/>
                <a:ea typeface="Helvetica"/>
                <a:cs typeface="Helvetica"/>
                <a:sym typeface="Helvetica"/>
              </a:rPr>
              <a:t>C</a:t>
            </a:r>
            <a:r>
              <a:rPr sz="1880" b="1" dirty="0" err="1" smtClean="0">
                <a:latin typeface="Helvetica"/>
                <a:ea typeface="Helvetica"/>
                <a:cs typeface="Helvetica"/>
                <a:sym typeface="Helvetica"/>
              </a:rPr>
              <a:t>onsentimento</a:t>
            </a:r>
            <a:r>
              <a:rPr sz="1880" b="1" dirty="0" smtClean="0">
                <a:latin typeface="Helvetica"/>
                <a:ea typeface="Helvetica"/>
                <a:cs typeface="Helvetica"/>
                <a:sym typeface="Helvetica"/>
              </a:rPr>
              <a:t> 	</a:t>
            </a:r>
            <a:r>
              <a:rPr sz="1880" b="1" dirty="0" err="1" smtClean="0">
                <a:latin typeface="Helvetica"/>
                <a:ea typeface="Helvetica"/>
                <a:cs typeface="Helvetica"/>
                <a:sym typeface="Helvetica"/>
              </a:rPr>
              <a:t>prévio</a:t>
            </a:r>
            <a:r>
              <a:rPr sz="1880" b="1" dirty="0" smtClean="0">
                <a:latin typeface="Helvetica"/>
                <a:ea typeface="Helvetica"/>
                <a:cs typeface="Helvetica"/>
                <a:sym typeface="Helvetica"/>
              </a:rPr>
              <a:t> 	</a:t>
            </a:r>
            <a:r>
              <a:rPr sz="1880" b="1" dirty="0" err="1" smtClean="0">
                <a:latin typeface="Helvetica"/>
                <a:ea typeface="Helvetica"/>
                <a:cs typeface="Helvetica"/>
                <a:sym typeface="Helvetica"/>
              </a:rPr>
              <a:t>informado</a:t>
            </a:r>
            <a:r>
              <a:rPr sz="1880" dirty="0" smtClean="0">
                <a:latin typeface="Helvetica"/>
                <a:ea typeface="Helvetica"/>
                <a:cs typeface="Helvetica"/>
                <a:sym typeface="Helvetica"/>
              </a:rPr>
              <a:t>: 	</a:t>
            </a:r>
            <a:r>
              <a:rPr sz="1880" dirty="0" err="1" smtClean="0">
                <a:latin typeface="Helvetica"/>
                <a:ea typeface="Helvetica"/>
                <a:cs typeface="Helvetica"/>
                <a:sym typeface="Helvetica"/>
              </a:rPr>
              <a:t>consentimento</a:t>
            </a:r>
            <a:r>
              <a:rPr sz="1880" dirty="0" smtClean="0">
                <a:latin typeface="Helvetica"/>
                <a:ea typeface="Helvetica"/>
                <a:cs typeface="Helvetica"/>
                <a:sym typeface="Helvetica"/>
              </a:rPr>
              <a:t> 	formal, 	</a:t>
            </a:r>
            <a:r>
              <a:rPr sz="1880" dirty="0" err="1" smtClean="0">
                <a:latin typeface="Helvetica"/>
                <a:ea typeface="Helvetica"/>
                <a:cs typeface="Helvetica"/>
                <a:sym typeface="Helvetica"/>
              </a:rPr>
              <a:t>previamente</a:t>
            </a:r>
            <a:r>
              <a:rPr sz="1880" dirty="0" smtClean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 smtClean="0">
                <a:latin typeface="Helvetica"/>
                <a:ea typeface="Helvetica"/>
                <a:cs typeface="Helvetica"/>
                <a:sym typeface="Helvetica"/>
              </a:rPr>
              <a:t>concedido</a:t>
            </a:r>
            <a:r>
              <a:rPr sz="1880" dirty="0" smtClean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 smtClean="0">
                <a:latin typeface="Helvetica"/>
                <a:ea typeface="Helvetica"/>
                <a:cs typeface="Helvetica"/>
                <a:sym typeface="Helvetica"/>
              </a:rPr>
              <a:t>por</a:t>
            </a:r>
            <a:r>
              <a:rPr sz="1880" dirty="0" smtClean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 smtClean="0">
                <a:latin typeface="Helvetica"/>
                <a:ea typeface="Helvetica"/>
                <a:cs typeface="Helvetica"/>
                <a:sym typeface="Helvetica"/>
              </a:rPr>
              <a:t>povo</a:t>
            </a:r>
            <a:r>
              <a:rPr sz="1880" dirty="0" smtClean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 smtClean="0">
                <a:latin typeface="Helvetica"/>
                <a:ea typeface="Helvetica"/>
                <a:cs typeface="Helvetica"/>
                <a:sym typeface="Helvetica"/>
              </a:rPr>
              <a:t>indígena</a:t>
            </a:r>
            <a:r>
              <a:rPr sz="1880" dirty="0" smtClean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880" dirty="0" err="1" smtClean="0">
                <a:latin typeface="Helvetica"/>
                <a:ea typeface="Helvetica"/>
                <a:cs typeface="Helvetica"/>
                <a:sym typeface="Helvetica"/>
              </a:rPr>
              <a:t>comunidade</a:t>
            </a:r>
            <a:r>
              <a:rPr sz="1880" dirty="0" smtClean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 smtClean="0">
                <a:latin typeface="Helvetica"/>
                <a:ea typeface="Helvetica"/>
                <a:cs typeface="Helvetica"/>
                <a:sym typeface="Helvetica"/>
              </a:rPr>
              <a:t>tradicional</a:t>
            </a:r>
            <a:r>
              <a:rPr sz="1880" dirty="0" smtClean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 smtClean="0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880" dirty="0" smtClean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 smtClean="0">
                <a:latin typeface="Helvetica"/>
                <a:ea typeface="Helvetica"/>
                <a:cs typeface="Helvetica"/>
                <a:sym typeface="Helvetica"/>
              </a:rPr>
              <a:t>agricultor</a:t>
            </a:r>
            <a:r>
              <a:rPr sz="1880" dirty="0" smtClean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 smtClean="0">
                <a:latin typeface="Helvetica"/>
                <a:ea typeface="Helvetica"/>
                <a:cs typeface="Helvetica"/>
                <a:sym typeface="Helvetica"/>
              </a:rPr>
              <a:t>tradicional</a:t>
            </a:r>
            <a:r>
              <a:rPr sz="1880" dirty="0" smtClean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 smtClean="0">
                <a:latin typeface="Helvetica"/>
                <a:ea typeface="Helvetica"/>
                <a:cs typeface="Helvetica"/>
                <a:sym typeface="Helvetica"/>
              </a:rPr>
              <a:t>segundo</a:t>
            </a:r>
            <a:r>
              <a:rPr sz="1880" dirty="0" smtClean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 smtClean="0">
                <a:latin typeface="Helvetica"/>
                <a:ea typeface="Helvetica"/>
                <a:cs typeface="Helvetica"/>
                <a:sym typeface="Helvetica"/>
              </a:rPr>
              <a:t>os</a:t>
            </a:r>
            <a:r>
              <a:rPr sz="1880" dirty="0" smtClean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 smtClean="0">
                <a:latin typeface="Helvetica"/>
                <a:ea typeface="Helvetica"/>
                <a:cs typeface="Helvetica"/>
                <a:sym typeface="Helvetica"/>
              </a:rPr>
              <a:t>seus</a:t>
            </a:r>
            <a:r>
              <a:rPr sz="1880" dirty="0" smtClean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 smtClean="0">
                <a:latin typeface="Helvetica"/>
                <a:ea typeface="Helvetica"/>
                <a:cs typeface="Helvetica"/>
                <a:sym typeface="Helvetica"/>
              </a:rPr>
              <a:t>usos</a:t>
            </a:r>
            <a:r>
              <a:rPr sz="1880" dirty="0" smtClean="0">
                <a:latin typeface="Helvetica"/>
                <a:ea typeface="Helvetica"/>
                <a:cs typeface="Helvetica"/>
                <a:sym typeface="Helvetica"/>
              </a:rPr>
              <a:t>, costumes e </a:t>
            </a:r>
            <a:r>
              <a:rPr sz="1880" dirty="0" err="1" smtClean="0">
                <a:latin typeface="Helvetica"/>
                <a:ea typeface="Helvetica"/>
                <a:cs typeface="Helvetica"/>
                <a:sym typeface="Helvetica"/>
              </a:rPr>
              <a:t>tradições</a:t>
            </a:r>
            <a:r>
              <a:rPr sz="1880" dirty="0" smtClean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 smtClean="0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880" dirty="0" smtClean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 smtClean="0">
                <a:latin typeface="Helvetica"/>
                <a:ea typeface="Helvetica"/>
                <a:cs typeface="Helvetica"/>
                <a:sym typeface="Helvetica"/>
              </a:rPr>
              <a:t>protocolos</a:t>
            </a:r>
            <a:r>
              <a:rPr sz="1880" dirty="0" smtClean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 smtClean="0">
                <a:latin typeface="Helvetica"/>
                <a:ea typeface="Helvetica"/>
                <a:cs typeface="Helvetica"/>
                <a:sym typeface="Helvetica"/>
              </a:rPr>
              <a:t>comunitários</a:t>
            </a:r>
            <a:r>
              <a:rPr sz="1880" dirty="0" smtClean="0">
                <a:latin typeface="Helvetica"/>
                <a:ea typeface="Helvetica"/>
                <a:cs typeface="Helvetica"/>
                <a:sym typeface="Helvetica"/>
              </a:rPr>
              <a:t>. </a:t>
            </a:r>
          </a:p>
          <a:p>
            <a:pPr lvl="0" algn="just" defTabSz="233679">
              <a:lnSpc>
                <a:spcPct val="150000"/>
              </a:lnSpc>
              <a:spcBef>
                <a:spcPts val="1600"/>
              </a:spcBef>
              <a:defRPr sz="1800"/>
            </a:pPr>
            <a:r>
              <a:rPr sz="1880" b="1" dirty="0" err="1" smtClean="0">
                <a:latin typeface="Helvetica"/>
                <a:ea typeface="Helvetica"/>
                <a:cs typeface="Helvetica"/>
                <a:sym typeface="Helvetica"/>
              </a:rPr>
              <a:t>Desenvolvimento</a:t>
            </a:r>
            <a:r>
              <a:rPr sz="1880" b="1" dirty="0" smtClean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tecnológico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: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trabalho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sistemático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sobre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o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patrimônio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genético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sobre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o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conhecimento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tradicional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associado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baseado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nos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procedimentos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existentes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obtidos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pela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pesquisa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pela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experiência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prática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realizado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com o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objetivo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desenvolver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novos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materiais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produtos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dispositivos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aperfeiçoar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desenvolver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novos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processos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para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exploração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econômica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.  </a:t>
            </a:r>
          </a:p>
          <a:p>
            <a:pPr lvl="0" algn="just" defTabSz="233679">
              <a:lnSpc>
                <a:spcPct val="150000"/>
              </a:lnSpc>
              <a:spcBef>
                <a:spcPts val="1600"/>
              </a:spcBef>
              <a:defRPr sz="1800"/>
            </a:pP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Elementos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principais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agregação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 de valor </a:t>
            </a: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ao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produto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: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elementos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cuja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presença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no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produto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acabado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é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determinante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para a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existência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das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características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funcionais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para a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formação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do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apelo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mercadológico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.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title"/>
          </p:nvPr>
        </p:nvSpPr>
        <p:spPr>
          <a:xfrm>
            <a:off x="1130300" y="1219200"/>
            <a:ext cx="10617200" cy="1193800"/>
          </a:xfrm>
          <a:prstGeom prst="rect">
            <a:avLst/>
          </a:prstGeom>
        </p:spPr>
        <p:txBody>
          <a:bodyPr anchor="t"/>
          <a:lstStyle>
            <a:lvl1pPr algn="l">
              <a:defRPr sz="6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6400"/>
              <a:t>CONCEITOS</a:t>
            </a:r>
          </a:p>
        </p:txBody>
      </p:sp>
      <p:sp>
        <p:nvSpPr>
          <p:cNvPr id="72" name="Shape 72"/>
          <p:cNvSpPr>
            <a:spLocks noGrp="1"/>
          </p:cNvSpPr>
          <p:nvPr>
            <p:ph type="body" idx="1"/>
          </p:nvPr>
        </p:nvSpPr>
        <p:spPr>
          <a:xfrm>
            <a:off x="1130300" y="2413000"/>
            <a:ext cx="10325100" cy="5600700"/>
          </a:xfrm>
          <a:prstGeom prst="rect">
            <a:avLst/>
          </a:prstGeom>
        </p:spPr>
        <p:txBody>
          <a:bodyPr/>
          <a:lstStyle/>
          <a:p>
            <a:pPr lvl="0" algn="just" defTabSz="251206">
              <a:lnSpc>
                <a:spcPct val="150000"/>
              </a:lnSpc>
              <a:spcBef>
                <a:spcPts val="1700"/>
              </a:spcBef>
              <a:defRPr sz="1800"/>
            </a:pPr>
            <a:r>
              <a:rPr sz="2021" b="1" dirty="0" err="1" smtClean="0">
                <a:latin typeface="Helvetica"/>
                <a:ea typeface="Helvetica"/>
                <a:cs typeface="Helvetica"/>
                <a:sym typeface="Helvetica"/>
              </a:rPr>
              <a:t>Envio</a:t>
            </a:r>
            <a:r>
              <a:rPr sz="2021" b="1" dirty="0" smtClean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b="1" dirty="0">
                <a:latin typeface="Helvetica"/>
                <a:ea typeface="Helvetica"/>
                <a:cs typeface="Helvetica"/>
                <a:sym typeface="Helvetica"/>
              </a:rPr>
              <a:t>de </a:t>
            </a:r>
            <a:r>
              <a:rPr sz="2021" b="1" dirty="0" err="1">
                <a:latin typeface="Helvetica"/>
                <a:ea typeface="Helvetica"/>
                <a:cs typeface="Helvetica"/>
                <a:sym typeface="Helvetica"/>
              </a:rPr>
              <a:t>amostras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: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envio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amostra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que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contenha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patrimônio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genético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para a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prestação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serviços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no exterior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como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parte de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pesquisa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desenvolvimento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tecnológico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na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qual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a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responsabilidade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sobre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a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amostra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é de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quem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realiza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o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acesso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no Brasil. </a:t>
            </a:r>
          </a:p>
          <a:p>
            <a:pPr lvl="0" algn="just" defTabSz="251206">
              <a:lnSpc>
                <a:spcPct val="150000"/>
              </a:lnSpc>
              <a:spcBef>
                <a:spcPts val="1700"/>
              </a:spcBef>
              <a:defRPr sz="1800"/>
            </a:pPr>
            <a:r>
              <a:rPr sz="2021" b="1" dirty="0" err="1">
                <a:latin typeface="Helvetica"/>
                <a:ea typeface="Helvetica"/>
                <a:cs typeface="Helvetica"/>
                <a:sym typeface="Helvetica"/>
              </a:rPr>
              <a:t>Espécie</a:t>
            </a:r>
            <a:r>
              <a:rPr sz="2021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b="1" dirty="0" err="1">
                <a:latin typeface="Helvetica"/>
                <a:ea typeface="Helvetica"/>
                <a:cs typeface="Helvetica"/>
                <a:sym typeface="Helvetica"/>
              </a:rPr>
              <a:t>domesticada</a:t>
            </a:r>
            <a:r>
              <a:rPr sz="2021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b="1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2021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b="1" dirty="0" err="1">
                <a:latin typeface="Helvetica"/>
                <a:ea typeface="Helvetica"/>
                <a:cs typeface="Helvetica"/>
                <a:sym typeface="Helvetica"/>
              </a:rPr>
              <a:t>cultivada</a:t>
            </a:r>
            <a:r>
              <a:rPr sz="2021" b="1" dirty="0">
                <a:latin typeface="Helvetica"/>
                <a:ea typeface="Helvetica"/>
                <a:cs typeface="Helvetica"/>
                <a:sym typeface="Helvetica"/>
              </a:rPr>
              <a:t>: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espécie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em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cujo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processo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evolução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influiu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o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ser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humano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para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atender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suas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necessidades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.  </a:t>
            </a:r>
          </a:p>
          <a:p>
            <a:pPr lvl="0" algn="just" defTabSz="251206">
              <a:lnSpc>
                <a:spcPct val="150000"/>
              </a:lnSpc>
              <a:spcBef>
                <a:spcPts val="1700"/>
              </a:spcBef>
              <a:defRPr sz="1800"/>
            </a:pPr>
            <a:r>
              <a:rPr sz="2021" b="1" dirty="0">
                <a:latin typeface="Helvetica"/>
                <a:ea typeface="Helvetica"/>
                <a:cs typeface="Helvetica"/>
                <a:sym typeface="Helvetica"/>
              </a:rPr>
              <a:t>Material </a:t>
            </a:r>
            <a:r>
              <a:rPr sz="2021" b="1" dirty="0" err="1">
                <a:latin typeface="Helvetica"/>
                <a:ea typeface="Helvetica"/>
                <a:cs typeface="Helvetica"/>
                <a:sym typeface="Helvetica"/>
              </a:rPr>
              <a:t>reprodutivo</a:t>
            </a:r>
            <a:r>
              <a:rPr sz="2021" b="1" dirty="0">
                <a:latin typeface="Helvetica"/>
                <a:ea typeface="Helvetica"/>
                <a:cs typeface="Helvetica"/>
                <a:sym typeface="Helvetica"/>
              </a:rPr>
              <a:t>: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material de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propagação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vegetal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reprodução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animal de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qualquer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gênero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espécies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cultivo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proveniente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reprodução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sexuada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021" dirty="0" err="1">
                <a:latin typeface="Helvetica"/>
                <a:ea typeface="Helvetica"/>
                <a:cs typeface="Helvetica"/>
                <a:sym typeface="Helvetica"/>
              </a:rPr>
              <a:t>assexuada</a:t>
            </a:r>
            <a:r>
              <a:rPr sz="2021" dirty="0">
                <a:latin typeface="Helvetica"/>
                <a:ea typeface="Helvetica"/>
                <a:cs typeface="Helvetica"/>
                <a:sym typeface="Helvetica"/>
              </a:rPr>
              <a:t>.  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/>
          </p:cNvSpPr>
          <p:nvPr>
            <p:ph type="title"/>
          </p:nvPr>
        </p:nvSpPr>
        <p:spPr>
          <a:xfrm>
            <a:off x="1130300" y="1219200"/>
            <a:ext cx="10617200" cy="1193800"/>
          </a:xfrm>
          <a:prstGeom prst="rect">
            <a:avLst/>
          </a:prstGeom>
        </p:spPr>
        <p:txBody>
          <a:bodyPr anchor="t"/>
          <a:lstStyle>
            <a:lvl1pPr algn="l">
              <a:defRPr sz="6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6400"/>
              <a:t>CONCEITOS</a:t>
            </a:r>
          </a:p>
        </p:txBody>
      </p:sp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1130300" y="2413000"/>
            <a:ext cx="10325100" cy="5600700"/>
          </a:xfrm>
          <a:prstGeom prst="rect">
            <a:avLst/>
          </a:prstGeom>
        </p:spPr>
        <p:txBody>
          <a:bodyPr/>
          <a:lstStyle/>
          <a:p>
            <a:pPr lvl="0" algn="just" defTabSz="233679">
              <a:lnSpc>
                <a:spcPct val="150000"/>
              </a:lnSpc>
              <a:spcBef>
                <a:spcPts val="1600"/>
              </a:spcBef>
              <a:defRPr sz="1800"/>
            </a:pPr>
            <a:r>
              <a:rPr sz="1880" b="1">
                <a:latin typeface="Helvetica"/>
                <a:ea typeface="Helvetica"/>
                <a:cs typeface="Helvetica"/>
                <a:sym typeface="Helvetica"/>
              </a:rPr>
              <a:t>Notificação de produto:</a:t>
            </a:r>
            <a:r>
              <a:rPr sz="1880">
                <a:latin typeface="Helvetica"/>
                <a:ea typeface="Helvetica"/>
                <a:cs typeface="Helvetica"/>
                <a:sym typeface="Helvetica"/>
              </a:rPr>
              <a:t> instrumento declaratório que antecede o início da atividade de exploração econômica de produto acabado ou material reprodutivo oriundo de acesso ao patrimônio genético ou ao conhecimento tradicional associado, no qual o usuário declara o cumprimento dos requisitos desta Lei e indica a modalidade de repartição de benefícios, quando aplicável, a ser estabelecida no acordo de repartição de benefícios. </a:t>
            </a:r>
            <a:endParaRPr sz="1880" b="1">
              <a:latin typeface="Helvetica"/>
              <a:ea typeface="Helvetica"/>
              <a:cs typeface="Helvetica"/>
              <a:sym typeface="Helvetica"/>
            </a:endParaRPr>
          </a:p>
          <a:p>
            <a:pPr lvl="0" algn="just" defTabSz="233679">
              <a:lnSpc>
                <a:spcPct val="150000"/>
              </a:lnSpc>
              <a:spcBef>
                <a:spcPts val="1600"/>
              </a:spcBef>
              <a:defRPr sz="1800"/>
            </a:pPr>
            <a:r>
              <a:rPr sz="1880" b="1">
                <a:latin typeface="Helvetica"/>
                <a:ea typeface="Helvetica"/>
                <a:cs typeface="Helvetica"/>
                <a:sym typeface="Helvetica"/>
              </a:rPr>
              <a:t>Patrimônio genético: </a:t>
            </a:r>
            <a:r>
              <a:rPr sz="1880">
                <a:latin typeface="Helvetica"/>
                <a:ea typeface="Helvetica"/>
                <a:cs typeface="Helvetica"/>
                <a:sym typeface="Helvetica"/>
              </a:rPr>
              <a:t>informação de origem genética de espécies vegetais, animais, microbianas ou espécies de outra natureza, incluindo substâncias oriundas do metabolismo destes seres vivos.  </a:t>
            </a:r>
            <a:endParaRPr sz="1880" b="1">
              <a:latin typeface="Helvetica"/>
              <a:ea typeface="Helvetica"/>
              <a:cs typeface="Helvetica"/>
              <a:sym typeface="Helvetica"/>
            </a:endParaRPr>
          </a:p>
          <a:p>
            <a:pPr lvl="0" algn="just" defTabSz="233679">
              <a:lnSpc>
                <a:spcPct val="150000"/>
              </a:lnSpc>
              <a:spcBef>
                <a:spcPts val="1600"/>
              </a:spcBef>
              <a:defRPr sz="1800"/>
            </a:pPr>
            <a:r>
              <a:rPr sz="1880" b="1">
                <a:latin typeface="Helvetica"/>
                <a:ea typeface="Helvetica"/>
                <a:cs typeface="Helvetica"/>
                <a:sym typeface="Helvetica"/>
              </a:rPr>
              <a:t>Pesquisa:</a:t>
            </a:r>
            <a:r>
              <a:rPr sz="1880">
                <a:latin typeface="Helvetica"/>
                <a:ea typeface="Helvetica"/>
                <a:cs typeface="Helvetica"/>
                <a:sym typeface="Helvetica"/>
              </a:rPr>
              <a:t> atividade, experimental ou teórica, realizada sobre o patrimônio genético ou conhecimento tradicional associado, com o objetivo de produzir novos conhecimentos, por meio de um processo sistemático de construção do conhecimento que gera e testa hipóteses e teorias, descreve e interpreta os fundamentos de fenômenos e fatos observáveis. 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/>
          </p:cNvSpPr>
          <p:nvPr>
            <p:ph type="title"/>
          </p:nvPr>
        </p:nvSpPr>
        <p:spPr>
          <a:xfrm>
            <a:off x="1130300" y="1219200"/>
            <a:ext cx="10617200" cy="1193800"/>
          </a:xfrm>
          <a:prstGeom prst="rect">
            <a:avLst/>
          </a:prstGeom>
        </p:spPr>
        <p:txBody>
          <a:bodyPr anchor="t"/>
          <a:lstStyle>
            <a:lvl1pPr algn="l">
              <a:defRPr sz="6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6400"/>
              <a:t>CONCEITOS</a:t>
            </a:r>
          </a:p>
        </p:txBody>
      </p:sp>
      <p:sp>
        <p:nvSpPr>
          <p:cNvPr id="78" name="Shape 78"/>
          <p:cNvSpPr>
            <a:spLocks noGrp="1"/>
          </p:cNvSpPr>
          <p:nvPr>
            <p:ph type="body" idx="1"/>
          </p:nvPr>
        </p:nvSpPr>
        <p:spPr>
          <a:xfrm>
            <a:off x="1422400" y="2324100"/>
            <a:ext cx="10325100" cy="6477000"/>
          </a:xfrm>
          <a:prstGeom prst="rect">
            <a:avLst/>
          </a:prstGeom>
        </p:spPr>
        <p:txBody>
          <a:bodyPr/>
          <a:lstStyle/>
          <a:p>
            <a:pPr lvl="0" algn="just" defTabSz="233679">
              <a:lnSpc>
                <a:spcPct val="150000"/>
              </a:lnSpc>
              <a:spcBef>
                <a:spcPts val="1600"/>
              </a:spcBef>
              <a:defRPr sz="1800"/>
            </a:pPr>
            <a:r>
              <a:rPr sz="1880" b="1">
                <a:latin typeface="Helvetica"/>
                <a:ea typeface="Helvetica"/>
                <a:cs typeface="Helvetica"/>
                <a:sym typeface="Helvetica"/>
              </a:rPr>
              <a:t>Plataforma continental: </a:t>
            </a:r>
            <a:r>
              <a:rPr sz="1880">
                <a:latin typeface="Helvetica"/>
                <a:ea typeface="Helvetica"/>
                <a:cs typeface="Helvetica"/>
                <a:sym typeface="Helvetica"/>
              </a:rPr>
              <a:t>compreende o leito e o subsolo das áreas submarinas que se estendem além do seu mar territorial, em toda a extensão do prolongamento natural de seu território terrestre, até o bordo exterior da margem continental, ou até uma distância de 200 milhas marítimas Fonte: Ari Lopes da Rosa.   das linhas de base, a partir das quais se mede a largura do mar territorial, nos casos em que o bordo exterior continental não atinja essa distância. </a:t>
            </a:r>
            <a:endParaRPr sz="1880" b="1">
              <a:latin typeface="Helvetica"/>
              <a:ea typeface="Helvetica"/>
              <a:cs typeface="Helvetica"/>
              <a:sym typeface="Helvetica"/>
            </a:endParaRPr>
          </a:p>
          <a:p>
            <a:pPr lvl="0" algn="just" defTabSz="233679">
              <a:lnSpc>
                <a:spcPct val="150000"/>
              </a:lnSpc>
              <a:spcBef>
                <a:spcPts val="1600"/>
              </a:spcBef>
              <a:defRPr sz="1800"/>
            </a:pPr>
            <a:r>
              <a:rPr sz="1880" b="1">
                <a:latin typeface="Helvetica"/>
                <a:ea typeface="Helvetica"/>
                <a:cs typeface="Helvetica"/>
                <a:sym typeface="Helvetica"/>
              </a:rPr>
              <a:t>População espontânea: </a:t>
            </a:r>
            <a:r>
              <a:rPr sz="1880">
                <a:latin typeface="Helvetica"/>
                <a:ea typeface="Helvetica"/>
                <a:cs typeface="Helvetica"/>
                <a:sym typeface="Helvetica"/>
              </a:rPr>
              <a:t>população de espécies introduzidas no território nacional, ainda que domesticadas, capazes de se autoperpetuarem naturalmente nos ecossistemas e habitats brasileiros.</a:t>
            </a:r>
            <a:r>
              <a:rPr sz="1880" b="1">
                <a:latin typeface="Helvetica"/>
                <a:ea typeface="Helvetica"/>
                <a:cs typeface="Helvetica"/>
                <a:sym typeface="Helvetica"/>
              </a:rPr>
              <a:t> </a:t>
            </a:r>
          </a:p>
          <a:p>
            <a:pPr lvl="0" algn="just" defTabSz="233679">
              <a:lnSpc>
                <a:spcPct val="150000"/>
              </a:lnSpc>
              <a:spcBef>
                <a:spcPts val="1600"/>
              </a:spcBef>
              <a:defRPr sz="1800"/>
            </a:pPr>
            <a:r>
              <a:rPr sz="1880" b="1">
                <a:latin typeface="Helvetica"/>
                <a:ea typeface="Helvetica"/>
                <a:cs typeface="Helvetica"/>
                <a:sym typeface="Helvetica"/>
              </a:rPr>
              <a:t>Produto acabado: </a:t>
            </a:r>
            <a:r>
              <a:rPr sz="1880">
                <a:latin typeface="Helvetica"/>
                <a:ea typeface="Helvetica"/>
                <a:cs typeface="Helvetica"/>
                <a:sym typeface="Helvetica"/>
              </a:rPr>
              <a:t>produto cuja natureza não requer nenhum tipo de processo produtivo adicional, oriundo de acesso ao patrimônio genético ou ao conhecimento tradicional associado, no qual o componente do patrimônio genético ou do conhecimento tradicional associado seja um dos elementos principais de agregação de valor ao produto, estando apto à utilização pelo consumidor final, seja este pessoa física ou jurídica. 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/>
          </p:cNvSpPr>
          <p:nvPr>
            <p:ph type="title"/>
          </p:nvPr>
        </p:nvSpPr>
        <p:spPr>
          <a:xfrm>
            <a:off x="1130300" y="1219200"/>
            <a:ext cx="10617200" cy="1193800"/>
          </a:xfrm>
          <a:prstGeom prst="rect">
            <a:avLst/>
          </a:prstGeom>
        </p:spPr>
        <p:txBody>
          <a:bodyPr anchor="t"/>
          <a:lstStyle>
            <a:lvl1pPr algn="l">
              <a:defRPr sz="6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6400"/>
              <a:t>CONCEITOS</a:t>
            </a:r>
          </a:p>
        </p:txBody>
      </p:sp>
      <p:sp>
        <p:nvSpPr>
          <p:cNvPr id="81" name="Shape 81"/>
          <p:cNvSpPr>
            <a:spLocks noGrp="1"/>
          </p:cNvSpPr>
          <p:nvPr>
            <p:ph type="body" idx="1"/>
          </p:nvPr>
        </p:nvSpPr>
        <p:spPr>
          <a:xfrm>
            <a:off x="1422400" y="2324100"/>
            <a:ext cx="10325100" cy="6477000"/>
          </a:xfrm>
          <a:prstGeom prst="rect">
            <a:avLst/>
          </a:prstGeom>
        </p:spPr>
        <p:txBody>
          <a:bodyPr/>
          <a:lstStyle/>
          <a:p>
            <a:pPr lvl="0" algn="just" defTabSz="233679">
              <a:lnSpc>
                <a:spcPct val="150000"/>
              </a:lnSpc>
              <a:spcBef>
                <a:spcPts val="1600"/>
              </a:spcBef>
              <a:defRPr sz="1800"/>
            </a:pP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Produto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intermediário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: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produto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cuja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natureza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é a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utilização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em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cadeia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produtiva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que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o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agregará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em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seu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processo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produtivo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na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condição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insumo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excipiente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matéria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prima, para o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desenvolvimento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de outro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produto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intermediário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produto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acabado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.  </a:t>
            </a:r>
            <a:endParaRPr sz="1880" b="1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just" defTabSz="233679">
              <a:lnSpc>
                <a:spcPct val="150000"/>
              </a:lnSpc>
              <a:spcBef>
                <a:spcPts val="1600"/>
              </a:spcBef>
              <a:defRPr sz="1800"/>
            </a:pP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Remessa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: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transferência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amostra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patrimônio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genético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para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instituição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localizada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fora do País com a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finalidade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acesso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na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qual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a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responsabilidade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sobre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a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amostra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é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transferida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para a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destinatária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.  </a:t>
            </a:r>
            <a:endParaRPr sz="1880" b="1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just" defTabSz="233679">
              <a:lnSpc>
                <a:spcPct val="150000"/>
              </a:lnSpc>
              <a:spcBef>
                <a:spcPts val="1600"/>
              </a:spcBef>
              <a:defRPr sz="1800"/>
            </a:pP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Raça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localmente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adaptada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crioula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: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raça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proveniente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espécie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que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ocorre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em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condição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in situ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mantida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em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condição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i="1" dirty="0">
                <a:latin typeface="Helvetica"/>
                <a:ea typeface="Helvetica"/>
                <a:cs typeface="Helvetica"/>
                <a:sym typeface="Helvetica"/>
              </a:rPr>
              <a:t>ex situ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representada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por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grupo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animais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com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diversidade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genética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desenvolvida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adaptada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a um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determinado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nicho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ecológico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formada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a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partir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seleção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natural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seleção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realizada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adaptada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por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povo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indígena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comunidade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tradicional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agricultor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tradicional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. </a:t>
            </a:r>
          </a:p>
          <a:p>
            <a:pPr lvl="0" algn="just" defTabSz="233679">
              <a:lnSpc>
                <a:spcPct val="150000"/>
              </a:lnSpc>
              <a:spcBef>
                <a:spcPts val="1600"/>
              </a:spcBef>
              <a:defRPr sz="1800"/>
            </a:pPr>
            <a:endParaRPr sz="1880" b="1" dirty="0"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title"/>
          </p:nvPr>
        </p:nvSpPr>
        <p:spPr>
          <a:xfrm>
            <a:off x="1130300" y="1219200"/>
            <a:ext cx="10617200" cy="1193800"/>
          </a:xfrm>
          <a:prstGeom prst="rect">
            <a:avLst/>
          </a:prstGeom>
        </p:spPr>
        <p:txBody>
          <a:bodyPr anchor="t"/>
          <a:lstStyle>
            <a:lvl1pPr algn="l">
              <a:defRPr sz="6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6400"/>
              <a:t>CONCEITOS</a:t>
            </a:r>
          </a:p>
        </p:txBody>
      </p:sp>
      <p:sp>
        <p:nvSpPr>
          <p:cNvPr id="84" name="Shape 84"/>
          <p:cNvSpPr>
            <a:spLocks noGrp="1"/>
          </p:cNvSpPr>
          <p:nvPr>
            <p:ph type="body" idx="1"/>
          </p:nvPr>
        </p:nvSpPr>
        <p:spPr>
          <a:xfrm>
            <a:off x="1422400" y="2324100"/>
            <a:ext cx="10325100" cy="6477000"/>
          </a:xfrm>
          <a:prstGeom prst="rect">
            <a:avLst/>
          </a:prstGeom>
        </p:spPr>
        <p:txBody>
          <a:bodyPr/>
          <a:lstStyle/>
          <a:p>
            <a:pPr lvl="0" algn="just" defTabSz="245363">
              <a:lnSpc>
                <a:spcPct val="150000"/>
              </a:lnSpc>
              <a:spcBef>
                <a:spcPts val="1700"/>
              </a:spcBef>
              <a:defRPr sz="1800"/>
            </a:pPr>
            <a:r>
              <a:rPr sz="1974" b="1" dirty="0" err="1">
                <a:latin typeface="Helvetica"/>
                <a:ea typeface="Helvetica"/>
                <a:cs typeface="Helvetica"/>
                <a:sym typeface="Helvetica"/>
              </a:rPr>
              <a:t>Usuário</a:t>
            </a:r>
            <a:r>
              <a:rPr sz="1974" b="1" dirty="0">
                <a:latin typeface="Helvetica"/>
                <a:ea typeface="Helvetica"/>
                <a:cs typeface="Helvetica"/>
                <a:sym typeface="Helvetica"/>
              </a:rPr>
              <a:t>: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pessoa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física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jurídica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que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realiza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acesso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a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patrimônio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genético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conhecimento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tradicional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associado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explora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economicamente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produto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acabado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material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reprodutivo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oriundo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acesso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ao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patrimônio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genético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ao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conhecimento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tradicional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associado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.  </a:t>
            </a:r>
            <a:endParaRPr sz="1974" b="1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just" defTabSz="245363">
              <a:lnSpc>
                <a:spcPct val="150000"/>
              </a:lnSpc>
              <a:spcBef>
                <a:spcPts val="1700"/>
              </a:spcBef>
              <a:defRPr sz="1800"/>
            </a:pPr>
            <a:r>
              <a:rPr sz="1974" b="1" dirty="0" err="1">
                <a:latin typeface="Helvetica"/>
                <a:ea typeface="Helvetica"/>
                <a:cs typeface="Helvetica"/>
                <a:sym typeface="Helvetica"/>
              </a:rPr>
              <a:t>Variedade</a:t>
            </a:r>
            <a:r>
              <a:rPr sz="1974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b="1" dirty="0" err="1">
                <a:latin typeface="Helvetica"/>
                <a:ea typeface="Helvetica"/>
                <a:cs typeface="Helvetica"/>
                <a:sym typeface="Helvetica"/>
              </a:rPr>
              <a:t>tradicional</a:t>
            </a:r>
            <a:r>
              <a:rPr sz="1974" b="1" dirty="0">
                <a:latin typeface="Helvetica"/>
                <a:ea typeface="Helvetica"/>
                <a:cs typeface="Helvetica"/>
                <a:sym typeface="Helvetica"/>
              </a:rPr>
              <a:t> local </a:t>
            </a:r>
            <a:r>
              <a:rPr sz="1974" b="1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974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b="1" dirty="0" err="1">
                <a:latin typeface="Helvetica"/>
                <a:ea typeface="Helvetica"/>
                <a:cs typeface="Helvetica"/>
                <a:sym typeface="Helvetica"/>
              </a:rPr>
              <a:t>crioula</a:t>
            </a:r>
            <a:r>
              <a:rPr sz="1974" b="1" dirty="0">
                <a:latin typeface="Helvetica"/>
                <a:ea typeface="Helvetica"/>
                <a:cs typeface="Helvetica"/>
                <a:sym typeface="Helvetica"/>
              </a:rPr>
              <a:t>: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variedade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proveniente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espécie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que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ocorre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em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condição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in situ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mantida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em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condição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ex situ,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composta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por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grupo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plantas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dentro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de um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táxon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no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nível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mais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baixo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conhecido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, com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diversidade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genética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desenvolvida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adaptada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por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povo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indígena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comunidade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tradicional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agricultor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tradicional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incluindo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seleção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natural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combinada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com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seleção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humana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no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ambiente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local,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que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não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seja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substancialmente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semelhante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a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cultivares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comerciais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. </a:t>
            </a:r>
            <a:endParaRPr sz="1974" b="1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just" defTabSz="245363">
              <a:lnSpc>
                <a:spcPct val="150000"/>
              </a:lnSpc>
              <a:spcBef>
                <a:spcPts val="1700"/>
              </a:spcBef>
              <a:defRPr sz="1800"/>
            </a:pPr>
            <a:r>
              <a:rPr sz="1974" b="1" dirty="0">
                <a:latin typeface="Helvetica"/>
                <a:ea typeface="Helvetica"/>
                <a:cs typeface="Helvetica"/>
                <a:sym typeface="Helvetica"/>
              </a:rPr>
              <a:t>Zona </a:t>
            </a:r>
            <a:r>
              <a:rPr sz="1974" b="1" dirty="0" err="1">
                <a:latin typeface="Helvetica"/>
                <a:ea typeface="Helvetica"/>
                <a:cs typeface="Helvetica"/>
                <a:sym typeface="Helvetica"/>
              </a:rPr>
              <a:t>econômica</a:t>
            </a:r>
            <a:r>
              <a:rPr sz="1974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b="1" dirty="0" err="1">
                <a:latin typeface="Helvetica"/>
                <a:ea typeface="Helvetica"/>
                <a:cs typeface="Helvetica"/>
                <a:sym typeface="Helvetica"/>
              </a:rPr>
              <a:t>exclusiva</a:t>
            </a:r>
            <a:r>
              <a:rPr sz="1974" b="1" dirty="0">
                <a:latin typeface="Helvetica"/>
                <a:ea typeface="Helvetica"/>
                <a:cs typeface="Helvetica"/>
                <a:sym typeface="Helvetica"/>
              </a:rPr>
              <a:t>: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compreende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uma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faixa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que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se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estende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das 12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às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200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milhas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marítimas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contadas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a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partir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das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linhas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de base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que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servem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para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medir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a </a:t>
            </a:r>
            <a:r>
              <a:rPr sz="1974" dirty="0" err="1">
                <a:latin typeface="Helvetica"/>
                <a:ea typeface="Helvetica"/>
                <a:cs typeface="Helvetica"/>
                <a:sym typeface="Helvetica"/>
              </a:rPr>
              <a:t>largura</a:t>
            </a:r>
            <a:r>
              <a:rPr sz="1974" dirty="0">
                <a:latin typeface="Helvetica"/>
                <a:ea typeface="Helvetica"/>
                <a:cs typeface="Helvetica"/>
                <a:sym typeface="Helvetica"/>
              </a:rPr>
              <a:t> do mar territorial. 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/>
          </p:cNvSpPr>
          <p:nvPr>
            <p:ph type="title"/>
          </p:nvPr>
        </p:nvSpPr>
        <p:spPr>
          <a:xfrm>
            <a:off x="1130300" y="1219200"/>
            <a:ext cx="10617200" cy="1193800"/>
          </a:xfrm>
          <a:prstGeom prst="rect">
            <a:avLst/>
          </a:prstGeom>
        </p:spPr>
        <p:txBody>
          <a:bodyPr anchor="t"/>
          <a:lstStyle>
            <a:lvl1pPr algn="l">
              <a:defRPr sz="6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6400"/>
              <a:t>CONTINUA...</a:t>
            </a:r>
          </a:p>
        </p:txBody>
      </p:sp>
      <p:sp>
        <p:nvSpPr>
          <p:cNvPr id="87" name="Shape 87"/>
          <p:cNvSpPr>
            <a:spLocks noGrp="1"/>
          </p:cNvSpPr>
          <p:nvPr>
            <p:ph type="body" idx="1"/>
          </p:nvPr>
        </p:nvSpPr>
        <p:spPr>
          <a:xfrm>
            <a:off x="1422400" y="2324100"/>
            <a:ext cx="10325100" cy="6477000"/>
          </a:xfrm>
          <a:prstGeom prst="rect">
            <a:avLst/>
          </a:prstGeom>
        </p:spPr>
        <p:txBody>
          <a:bodyPr/>
          <a:lstStyle/>
          <a:p>
            <a:pPr lvl="0" algn="just">
              <a:lnSpc>
                <a:spcPct val="150000"/>
              </a:lnSpc>
              <a:spcBef>
                <a:spcPts val="4100"/>
              </a:spcBef>
              <a:defRPr sz="47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1270000" y="1574800"/>
            <a:ext cx="10464800" cy="1270000"/>
          </a:xfrm>
          <a:prstGeom prst="rect">
            <a:avLst/>
          </a:prstGeom>
          <a:ln w="25400">
            <a:solidFill/>
          </a:ln>
        </p:spPr>
        <p:txBody>
          <a:bodyPr anchor="t"/>
          <a:lstStyle>
            <a:lvl1pPr>
              <a:defRPr sz="7000"/>
            </a:lvl1pPr>
          </a:lstStyle>
          <a:p>
            <a:pPr lvl="0">
              <a:defRPr sz="1800"/>
            </a:pPr>
            <a:r>
              <a:rPr sz="7000"/>
              <a:t>AGENDA DO DIA: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1270000" y="3530600"/>
            <a:ext cx="10464800" cy="3695700"/>
          </a:xfrm>
          <a:prstGeom prst="rect">
            <a:avLst/>
          </a:prstGeom>
        </p:spPr>
        <p:txBody>
          <a:bodyPr/>
          <a:lstStyle/>
          <a:p>
            <a:pPr lvl="0" algn="l" defTabSz="397256">
              <a:defRPr sz="1800"/>
            </a:pPr>
            <a:r>
              <a:rPr sz="2380" b="1" i="1">
                <a:latin typeface="Helvetica"/>
                <a:ea typeface="Helvetica"/>
                <a:cs typeface="Helvetica"/>
                <a:sym typeface="Helvetica"/>
              </a:rPr>
              <a:t>1 - ACESSO AO PATRIMONIO GENÉTICO</a:t>
            </a:r>
          </a:p>
          <a:p>
            <a:pPr lvl="0" algn="l" defTabSz="397256">
              <a:defRPr sz="1800"/>
            </a:pPr>
            <a:endParaRPr sz="2380" b="1" i="1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397256">
              <a:defRPr sz="1800"/>
            </a:pPr>
            <a:r>
              <a:rPr sz="2380" b="1" i="1">
                <a:latin typeface="Helvetica"/>
                <a:ea typeface="Helvetica"/>
                <a:cs typeface="Helvetica"/>
                <a:sym typeface="Helvetica"/>
              </a:rPr>
              <a:t>2 - CONHECIMENTO TRADICIONAL</a:t>
            </a:r>
          </a:p>
          <a:p>
            <a:pPr lvl="0" algn="l" defTabSz="397256">
              <a:defRPr sz="1800"/>
            </a:pPr>
            <a:endParaRPr sz="2380" b="1" i="1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397256">
              <a:defRPr sz="1800"/>
            </a:pPr>
            <a:r>
              <a:rPr sz="2380" b="1" i="1">
                <a:latin typeface="Helvetica"/>
                <a:ea typeface="Helvetica"/>
                <a:cs typeface="Helvetica"/>
                <a:sym typeface="Helvetica"/>
              </a:rPr>
              <a:t>3 -  ACESSO À AMOSTRA DE PATRIMÔNIO GENÉTICO OU AO CONHECIMENTO TRADICIONAL ASSOCIADO</a:t>
            </a:r>
          </a:p>
          <a:p>
            <a:pPr lvl="0" algn="l" defTabSz="397256">
              <a:defRPr sz="1800"/>
            </a:pPr>
            <a:endParaRPr sz="2380" b="1" i="1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397256">
              <a:defRPr sz="1800"/>
            </a:pPr>
            <a:r>
              <a:rPr sz="2380" b="1" i="1">
                <a:latin typeface="Helvetica"/>
                <a:ea typeface="Helvetica"/>
                <a:cs typeface="Helvetica"/>
                <a:sym typeface="Helvetica"/>
              </a:rPr>
              <a:t>4 - REPARTIÇÃO DE BENEFÍCIOS</a:t>
            </a:r>
          </a:p>
          <a:p>
            <a:pPr lvl="0" algn="l" defTabSz="397256">
              <a:defRPr sz="1800"/>
            </a:pPr>
            <a:endParaRPr sz="2380" b="1" i="1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397256">
              <a:defRPr sz="1800"/>
            </a:pPr>
            <a:r>
              <a:rPr sz="2380" b="1" i="1">
                <a:latin typeface="Helvetica"/>
                <a:ea typeface="Helvetica"/>
                <a:cs typeface="Helvetica"/>
                <a:sym typeface="Helvetica"/>
              </a:rPr>
              <a:t>5 - CONCEITOS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xfrm>
            <a:off x="1270000" y="1574800"/>
            <a:ext cx="10464800" cy="1270000"/>
          </a:xfrm>
          <a:prstGeom prst="rect">
            <a:avLst/>
          </a:prstGeom>
        </p:spPr>
        <p:txBody>
          <a:bodyPr anchor="t"/>
          <a:lstStyle>
            <a:lvl1pPr>
              <a:defRPr sz="7000"/>
            </a:lvl1pPr>
          </a:lstStyle>
          <a:p>
            <a:pPr lvl="0">
              <a:defRPr sz="1800"/>
            </a:pPr>
            <a:r>
              <a:rPr sz="7000"/>
              <a:t>A Lei trata de 4 aspectos: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xfrm>
            <a:off x="1270000" y="3530600"/>
            <a:ext cx="10464800" cy="3695700"/>
          </a:xfrm>
          <a:prstGeom prst="rect">
            <a:avLst/>
          </a:prstGeom>
        </p:spPr>
        <p:txBody>
          <a:bodyPr/>
          <a:lstStyle/>
          <a:p>
            <a:pPr lvl="0" algn="l" defTabSz="484886">
              <a:defRPr sz="1800"/>
            </a:pPr>
            <a:r>
              <a:rPr sz="2905" b="1" i="1">
                <a:latin typeface="Helvetica"/>
                <a:ea typeface="Helvetica"/>
                <a:cs typeface="Helvetica"/>
                <a:sym typeface="Helvetica"/>
              </a:rPr>
              <a:t>1 - acesso ao patrimonio genético;</a:t>
            </a:r>
          </a:p>
          <a:p>
            <a:pPr lvl="0" algn="l" defTabSz="484886">
              <a:defRPr sz="1800"/>
            </a:pPr>
            <a:endParaRPr sz="2905" b="1" i="1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84886">
              <a:defRPr sz="1800"/>
            </a:pPr>
            <a:r>
              <a:rPr sz="2905" b="1" i="1">
                <a:latin typeface="Helvetica"/>
                <a:ea typeface="Helvetica"/>
                <a:cs typeface="Helvetica"/>
                <a:sym typeface="Helvetica"/>
              </a:rPr>
              <a:t>2 - conhecimento tradicional;</a:t>
            </a:r>
          </a:p>
          <a:p>
            <a:pPr lvl="0" algn="l" defTabSz="484886">
              <a:defRPr sz="1800"/>
            </a:pPr>
            <a:endParaRPr sz="2905" b="1" i="1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84886">
              <a:defRPr sz="1800"/>
            </a:pPr>
            <a:r>
              <a:rPr sz="2905" b="1" i="1">
                <a:latin typeface="Helvetica"/>
                <a:ea typeface="Helvetica"/>
                <a:cs typeface="Helvetica"/>
                <a:sym typeface="Helvetica"/>
              </a:rPr>
              <a:t>3 - acesso à amostra de patrimônio genético ou ao conhecimento tradicional associado;</a:t>
            </a:r>
          </a:p>
          <a:p>
            <a:pPr lvl="0" algn="l" defTabSz="484886">
              <a:defRPr sz="1800"/>
            </a:pPr>
            <a:endParaRPr sz="2905" b="1" i="1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84886">
              <a:defRPr sz="1800"/>
            </a:pPr>
            <a:r>
              <a:rPr sz="2905" b="1" i="1">
                <a:latin typeface="Helvetica"/>
                <a:ea typeface="Helvetica"/>
                <a:cs typeface="Helvetica"/>
                <a:sym typeface="Helvetica"/>
              </a:rPr>
              <a:t>4 - Repartição de benefícios.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title"/>
          </p:nvPr>
        </p:nvSpPr>
        <p:spPr>
          <a:xfrm>
            <a:off x="1130300" y="1219200"/>
            <a:ext cx="10464800" cy="1270000"/>
          </a:xfrm>
          <a:prstGeom prst="rect">
            <a:avLst/>
          </a:prstGeom>
        </p:spPr>
        <p:txBody>
          <a:bodyPr anchor="t"/>
          <a:lstStyle>
            <a:lvl1pPr defTabSz="578358">
              <a:defRPr sz="5346"/>
            </a:lvl1pPr>
          </a:lstStyle>
          <a:p>
            <a:pPr lvl="0">
              <a:defRPr sz="1800"/>
            </a:pPr>
            <a:r>
              <a:rPr sz="5346"/>
              <a:t>1 - acesso ao patrimonio genético</a:t>
            </a:r>
          </a:p>
        </p:txBody>
      </p:sp>
      <p:sp>
        <p:nvSpPr>
          <p:cNvPr id="42" name="Shape 42"/>
          <p:cNvSpPr>
            <a:spLocks noGrp="1"/>
          </p:cNvSpPr>
          <p:nvPr>
            <p:ph type="body" idx="1"/>
          </p:nvPr>
        </p:nvSpPr>
        <p:spPr>
          <a:xfrm>
            <a:off x="1270000" y="2489200"/>
            <a:ext cx="10325100" cy="6235700"/>
          </a:xfrm>
          <a:prstGeom prst="rect">
            <a:avLst/>
          </a:prstGeom>
        </p:spPr>
        <p:txBody>
          <a:bodyPr/>
          <a:lstStyle/>
          <a:p>
            <a:pPr lvl="0" algn="just" defTabSz="233679">
              <a:lnSpc>
                <a:spcPct val="175000"/>
              </a:lnSpc>
              <a:spcBef>
                <a:spcPts val="1600"/>
              </a:spcBef>
              <a:defRPr sz="1800"/>
            </a:pPr>
            <a:r>
              <a:rPr sz="2200" b="1">
                <a:latin typeface="Helvetica"/>
                <a:ea typeface="Helvetica"/>
                <a:cs typeface="Helvetica"/>
                <a:sym typeface="Helvetica"/>
              </a:rPr>
              <a:t>Consitui-se Patrimonio genético para os fins da nova Lei:</a:t>
            </a:r>
          </a:p>
          <a:p>
            <a:pPr lvl="0" algn="just" defTabSz="233679">
              <a:spcBef>
                <a:spcPts val="1600"/>
              </a:spcBef>
              <a:defRPr sz="1800"/>
            </a:pPr>
            <a:r>
              <a:rPr sz="2200">
                <a:latin typeface="Helvetica"/>
                <a:ea typeface="Helvetica"/>
                <a:cs typeface="Helvetica"/>
                <a:sym typeface="Helvetica"/>
              </a:rPr>
              <a:t>Espécies, inclusive domesticadas, encontradas em condições in situ no território nacional, na plataforma continental, no mar territorial e na zona econômica exclusiva;  </a:t>
            </a:r>
          </a:p>
          <a:p>
            <a:pPr lvl="0" algn="just" defTabSz="233679">
              <a:spcBef>
                <a:spcPts val="1600"/>
              </a:spcBef>
              <a:defRPr sz="1800"/>
            </a:pPr>
            <a:r>
              <a:rPr sz="2200">
                <a:latin typeface="Helvetica"/>
                <a:ea typeface="Helvetica"/>
                <a:cs typeface="Helvetica"/>
                <a:sym typeface="Helvetica"/>
              </a:rPr>
              <a:t>Espécies mantidas em condições ex situ, desde que tenham sido coletadas em condições in situ no território nacional, na plataforma continental, no mar territorial e na zona econômica exclusiva; </a:t>
            </a:r>
          </a:p>
          <a:p>
            <a:pPr lvl="0" algn="just" defTabSz="233679">
              <a:spcBef>
                <a:spcPts val="1600"/>
              </a:spcBef>
              <a:defRPr sz="1800"/>
            </a:pPr>
            <a:r>
              <a:rPr sz="2200">
                <a:latin typeface="Helvetica"/>
                <a:ea typeface="Helvetica"/>
                <a:cs typeface="Helvetica"/>
                <a:sym typeface="Helvetica"/>
              </a:rPr>
              <a:t>Variedades tradicionais, locais ou crioulas; </a:t>
            </a:r>
          </a:p>
          <a:p>
            <a:pPr lvl="0" algn="just" defTabSz="233679">
              <a:spcBef>
                <a:spcPts val="1600"/>
              </a:spcBef>
              <a:defRPr sz="1800"/>
            </a:pPr>
            <a:r>
              <a:rPr sz="2200">
                <a:latin typeface="Helvetica"/>
                <a:ea typeface="Helvetica"/>
                <a:cs typeface="Helvetica"/>
                <a:sym typeface="Helvetica"/>
              </a:rPr>
              <a:t>Raças localmente adaptadas ou crioulas; </a:t>
            </a:r>
          </a:p>
          <a:p>
            <a:pPr lvl="0" algn="just" defTabSz="233679">
              <a:spcBef>
                <a:spcPts val="1600"/>
              </a:spcBef>
              <a:defRPr sz="1800"/>
            </a:pPr>
            <a:r>
              <a:rPr sz="2200">
                <a:latin typeface="Helvetica"/>
                <a:ea typeface="Helvetica"/>
                <a:cs typeface="Helvetica"/>
                <a:sym typeface="Helvetica"/>
              </a:rPr>
              <a:t>Espécies introduzidas no território nacional pela ação humana, que formem populações espontâneas e que tenham adquirido características distintivas próprias no País; e </a:t>
            </a:r>
          </a:p>
          <a:p>
            <a:pPr lvl="0" algn="just" defTabSz="233679">
              <a:spcBef>
                <a:spcPts val="1600"/>
              </a:spcBef>
              <a:defRPr sz="1800"/>
            </a:pPr>
            <a:r>
              <a:rPr sz="2200">
                <a:latin typeface="Helvetica"/>
                <a:ea typeface="Helvetica"/>
                <a:cs typeface="Helvetica"/>
                <a:sym typeface="Helvetica"/>
              </a:rPr>
              <a:t>Microorganismos isolados de substratos obtidos no território nacional, no mar territorial, na zona econômica exclusiva ou na plataforma continental. </a:t>
            </a:r>
          </a:p>
          <a:p>
            <a:pPr lvl="0" algn="l" defTabSz="233679">
              <a:lnSpc>
                <a:spcPct val="175000"/>
              </a:lnSpc>
              <a:defRPr sz="1800"/>
            </a:pPr>
            <a:endParaRPr sz="1400" b="1" i="1"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/>
          </p:nvPr>
        </p:nvSpPr>
        <p:spPr>
          <a:xfrm>
            <a:off x="1130300" y="1219200"/>
            <a:ext cx="10464800" cy="1270000"/>
          </a:xfrm>
          <a:prstGeom prst="rect">
            <a:avLst/>
          </a:prstGeom>
        </p:spPr>
        <p:txBody>
          <a:bodyPr anchor="t"/>
          <a:lstStyle>
            <a:lvl1pPr>
              <a:defRPr sz="5400"/>
            </a:lvl1pPr>
          </a:lstStyle>
          <a:p>
            <a:pPr lvl="0">
              <a:defRPr sz="1800"/>
            </a:pPr>
            <a:r>
              <a:rPr sz="5400"/>
              <a:t>2 - conhecimento tradicional</a:t>
            </a:r>
          </a:p>
        </p:txBody>
      </p:sp>
      <p:sp>
        <p:nvSpPr>
          <p:cNvPr id="45" name="Shape 45"/>
          <p:cNvSpPr>
            <a:spLocks noGrp="1"/>
          </p:cNvSpPr>
          <p:nvPr>
            <p:ph type="body" idx="1"/>
          </p:nvPr>
        </p:nvSpPr>
        <p:spPr>
          <a:xfrm>
            <a:off x="1270000" y="2489200"/>
            <a:ext cx="10325100" cy="6235700"/>
          </a:xfrm>
          <a:prstGeom prst="rect">
            <a:avLst/>
          </a:prstGeom>
        </p:spPr>
        <p:txBody>
          <a:bodyPr/>
          <a:lstStyle/>
          <a:p>
            <a:pPr lvl="0" algn="just" defTabSz="309625">
              <a:lnSpc>
                <a:spcPct val="175000"/>
              </a:lnSpc>
              <a:spcBef>
                <a:spcPts val="2100"/>
              </a:spcBef>
              <a:defRPr sz="1800"/>
            </a:pPr>
            <a:r>
              <a:rPr sz="2120" b="1">
                <a:latin typeface="Helvetica"/>
                <a:ea typeface="Helvetica"/>
                <a:cs typeface="Helvetica"/>
                <a:sym typeface="Helvetica"/>
              </a:rPr>
              <a:t>Consitui-se Conhecimento tradicional para os fins da nova Lei:</a:t>
            </a:r>
          </a:p>
          <a:p>
            <a:pPr lvl="0" algn="just" defTabSz="309625">
              <a:spcBef>
                <a:spcPts val="2100"/>
              </a:spcBef>
              <a:defRPr sz="1800"/>
            </a:pPr>
            <a:r>
              <a:rPr sz="2332">
                <a:latin typeface="Helvetica"/>
                <a:ea typeface="Helvetica"/>
                <a:cs typeface="Helvetica"/>
                <a:sym typeface="Helvetica"/>
              </a:rPr>
              <a:t>Informação ou prática de povo indígena, comunidade tradicional ou agricultor tradicional sobre as propriedades ou usos, diretos ou indiretos, associada ao patrimônio  genético. </a:t>
            </a:r>
          </a:p>
          <a:p>
            <a:pPr lvl="0" algn="just" defTabSz="309625">
              <a:spcBef>
                <a:spcPts val="2100"/>
              </a:spcBef>
              <a:defRPr sz="1800"/>
            </a:pPr>
            <a:r>
              <a:rPr sz="2332">
                <a:latin typeface="Helvetica"/>
                <a:ea typeface="Helvetica"/>
                <a:cs typeface="Helvetica"/>
                <a:sym typeface="Helvetica"/>
              </a:rPr>
              <a:t>É classsificado pela Lei em: "de origem </a:t>
            </a:r>
            <a:r>
              <a:rPr sz="2332" u="sng">
                <a:latin typeface="Helvetica"/>
                <a:ea typeface="Helvetica"/>
                <a:cs typeface="Helvetica"/>
                <a:sym typeface="Helvetica"/>
              </a:rPr>
              <a:t>identificavél</a:t>
            </a:r>
            <a:r>
              <a:rPr sz="2332">
                <a:latin typeface="Helvetica"/>
                <a:ea typeface="Helvetica"/>
                <a:cs typeface="Helvetica"/>
                <a:sym typeface="Helvetica"/>
              </a:rPr>
              <a:t>"  (conceito acima) ou "de origem </a:t>
            </a:r>
            <a:r>
              <a:rPr sz="2332" u="sng">
                <a:latin typeface="Helvetica"/>
                <a:ea typeface="Helvetica"/>
                <a:cs typeface="Helvetica"/>
                <a:sym typeface="Helvetica"/>
              </a:rPr>
              <a:t>não identificavél</a:t>
            </a:r>
            <a:r>
              <a:rPr sz="2332">
                <a:latin typeface="Helvetica"/>
                <a:ea typeface="Helvetica"/>
                <a:cs typeface="Helvetica"/>
                <a:sym typeface="Helvetica"/>
              </a:rPr>
              <a:t>".</a:t>
            </a:r>
          </a:p>
          <a:p>
            <a:pPr lvl="0" algn="just" defTabSz="309625">
              <a:spcBef>
                <a:spcPts val="2100"/>
              </a:spcBef>
              <a:defRPr sz="1800"/>
            </a:pPr>
            <a:r>
              <a:rPr sz="2332" u="sng">
                <a:latin typeface="Helvetica"/>
                <a:ea typeface="Helvetica"/>
                <a:cs typeface="Helvetica"/>
                <a:sym typeface="Helvetica"/>
              </a:rPr>
              <a:t>Conhecimento tradiconal de origem não identificável</a:t>
            </a:r>
            <a:r>
              <a:rPr sz="2332">
                <a:latin typeface="Helvetica"/>
                <a:ea typeface="Helvetica"/>
                <a:cs typeface="Helvetica"/>
                <a:sym typeface="Helvetica"/>
              </a:rPr>
              <a:t>: conhecimento tradicional associado em que não há a possibilidade de vincular a sua origem a, pelo menos, um povo indígena, comunidade tradicional ou agricultor tradicional.</a:t>
            </a:r>
          </a:p>
          <a:p>
            <a:pPr lvl="0" algn="just" defTabSz="309625">
              <a:spcBef>
                <a:spcPts val="2100"/>
              </a:spcBef>
              <a:defRPr sz="1800"/>
            </a:pPr>
            <a:endParaRPr sz="2914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309625">
              <a:lnSpc>
                <a:spcPct val="175000"/>
              </a:lnSpc>
              <a:defRPr sz="1800"/>
            </a:pPr>
            <a:endParaRPr sz="1854" b="1" i="1"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1130300" y="1219200"/>
            <a:ext cx="10617200" cy="1536700"/>
          </a:xfrm>
          <a:prstGeom prst="rect">
            <a:avLst/>
          </a:prstGeom>
        </p:spPr>
        <p:txBody>
          <a:bodyPr anchor="t"/>
          <a:lstStyle>
            <a:lvl1pPr algn="l" defTabSz="257047">
              <a:defRPr sz="4136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4136"/>
              <a:t>3 - Acesso à amostra de patrimônio genético ou ao conhecimento tradicional associado 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1422400" y="2943860"/>
            <a:ext cx="10325100" cy="5016500"/>
          </a:xfrm>
          <a:prstGeom prst="rect">
            <a:avLst/>
          </a:prstGeom>
        </p:spPr>
        <p:txBody>
          <a:bodyPr/>
          <a:lstStyle/>
          <a:p>
            <a:pPr lvl="0" algn="just" defTabSz="233679">
              <a:lnSpc>
                <a:spcPct val="175000"/>
              </a:lnSpc>
              <a:spcBef>
                <a:spcPts val="1600"/>
              </a:spcBef>
              <a:defRPr sz="1800"/>
            </a:pP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A Lei nº 13.123, de 2015,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regula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o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acesso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à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amostra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patrimônio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genético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encontrado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em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condições</a:t>
            </a:r>
            <a:r>
              <a:rPr sz="2480" i="1" dirty="0">
                <a:latin typeface="Helvetica"/>
                <a:ea typeface="Helvetica"/>
                <a:cs typeface="Helvetica"/>
                <a:sym typeface="Helvetica"/>
              </a:rPr>
              <a:t> in situ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, inclusive o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acesso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à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amostra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espécie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domesticada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e de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população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espontânea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bem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como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patrimônio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genético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mantido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em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condições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ex situ,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desde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que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encontrado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80" dirty="0" err="1">
                <a:solidFill>
                  <a:srgbClr val="FF0000"/>
                </a:solidFill>
                <a:latin typeface="Helvetica"/>
                <a:ea typeface="Helvetica"/>
                <a:cs typeface="Helvetica"/>
                <a:sym typeface="Helvetica"/>
              </a:rPr>
              <a:t>em</a:t>
            </a:r>
            <a:r>
              <a:rPr sz="2480" dirty="0">
                <a:solidFill>
                  <a:srgbClr val="FF000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80" dirty="0" err="1">
                <a:solidFill>
                  <a:srgbClr val="FF0000"/>
                </a:solidFill>
                <a:latin typeface="Helvetica"/>
                <a:ea typeface="Helvetica"/>
                <a:cs typeface="Helvetica"/>
                <a:sym typeface="Helvetica"/>
              </a:rPr>
              <a:t>condições</a:t>
            </a:r>
            <a:r>
              <a:rPr sz="2480" dirty="0">
                <a:solidFill>
                  <a:srgbClr val="FF000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80" i="1" dirty="0">
                <a:solidFill>
                  <a:srgbClr val="FF0000"/>
                </a:solidFill>
                <a:latin typeface="Helvetica"/>
                <a:ea typeface="Helvetica"/>
                <a:cs typeface="Helvetica"/>
                <a:sym typeface="Helvetica"/>
              </a:rPr>
              <a:t>in situ</a:t>
            </a:r>
            <a:r>
              <a:rPr sz="2480" dirty="0">
                <a:solidFill>
                  <a:srgbClr val="FF0000"/>
                </a:solidFill>
                <a:latin typeface="Helvetica"/>
                <a:ea typeface="Helvetica"/>
                <a:cs typeface="Helvetica"/>
                <a:sym typeface="Helvetica"/>
              </a:rPr>
              <a:t> no </a:t>
            </a:r>
            <a:r>
              <a:rPr sz="2480" dirty="0" err="1">
                <a:solidFill>
                  <a:srgbClr val="FF0000"/>
                </a:solidFill>
                <a:latin typeface="Helvetica"/>
                <a:ea typeface="Helvetica"/>
                <a:cs typeface="Helvetica"/>
                <a:sym typeface="Helvetica"/>
              </a:rPr>
              <a:t>território</a:t>
            </a:r>
            <a:r>
              <a:rPr sz="2480" dirty="0">
                <a:solidFill>
                  <a:srgbClr val="FF000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80" dirty="0" err="1">
                <a:solidFill>
                  <a:srgbClr val="FF0000"/>
                </a:solidFill>
                <a:latin typeface="Helvetica"/>
                <a:ea typeface="Helvetica"/>
                <a:cs typeface="Helvetica"/>
                <a:sym typeface="Helvetica"/>
              </a:rPr>
              <a:t>nacional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na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plataforma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continental, no mar territorial e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na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zona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econômica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exclusiva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bem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como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ao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conhecimento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tradiconal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identificavél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80" dirty="0" err="1">
                <a:latin typeface="Helvetica"/>
                <a:ea typeface="Helvetica"/>
                <a:cs typeface="Helvetica"/>
                <a:sym typeface="Helvetica"/>
              </a:rPr>
              <a:t>não</a:t>
            </a:r>
            <a:r>
              <a:rPr sz="2480" dirty="0">
                <a:latin typeface="Helvetica"/>
                <a:ea typeface="Helvetica"/>
                <a:cs typeface="Helvetica"/>
                <a:sym typeface="Helvetica"/>
              </a:rPr>
              <a:t>.</a:t>
            </a:r>
          </a:p>
          <a:p>
            <a:pPr lvl="0" algn="just" defTabSz="233679">
              <a:spcBef>
                <a:spcPts val="1600"/>
              </a:spcBef>
              <a:defRPr sz="1800"/>
            </a:pPr>
            <a:endParaRPr sz="22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233679">
              <a:lnSpc>
                <a:spcPct val="175000"/>
              </a:lnSpc>
              <a:defRPr sz="1800"/>
            </a:pPr>
            <a:endParaRPr sz="1400" b="1" i="1" dirty="0"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xfrm>
            <a:off x="1130300" y="1219200"/>
            <a:ext cx="10617200" cy="1536700"/>
          </a:xfrm>
          <a:prstGeom prst="rect">
            <a:avLst/>
          </a:prstGeom>
        </p:spPr>
        <p:txBody>
          <a:bodyPr anchor="t"/>
          <a:lstStyle>
            <a:lvl1pPr algn="l" defTabSz="257047">
              <a:defRPr sz="4136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4136"/>
              <a:t>3 - Acesso à amostra de patrimônio genético ou ao conhecimento tradicional associado </a:t>
            </a:r>
          </a:p>
        </p:txBody>
      </p:sp>
      <p:sp>
        <p:nvSpPr>
          <p:cNvPr id="51" name="Shape 51"/>
          <p:cNvSpPr>
            <a:spLocks noGrp="1"/>
          </p:cNvSpPr>
          <p:nvPr>
            <p:ph type="body" idx="1"/>
          </p:nvPr>
        </p:nvSpPr>
        <p:spPr>
          <a:xfrm>
            <a:off x="1270000" y="2933700"/>
            <a:ext cx="10325100" cy="50165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lvl="0" algn="just" defTabSz="233679">
              <a:lnSpc>
                <a:spcPct val="175000"/>
              </a:lnSpc>
              <a:spcBef>
                <a:spcPts val="1600"/>
              </a:spcBef>
              <a:defRPr sz="1800"/>
            </a:pPr>
            <a:r>
              <a:rPr sz="2240">
                <a:latin typeface="Helvetica"/>
                <a:ea typeface="Helvetica"/>
                <a:cs typeface="Helvetica"/>
                <a:sym typeface="Helvetica"/>
              </a:rPr>
              <a:t>A utilização de amostras de patrimônio genético ou de conhecimento tradicional associado para a execução de pesquisa ou desenvolvimento tecnológico deve atender as seguintes exigências: </a:t>
            </a:r>
          </a:p>
          <a:p>
            <a:pPr lvl="0" algn="just" defTabSz="233679">
              <a:lnSpc>
                <a:spcPct val="175000"/>
              </a:lnSpc>
              <a:spcBef>
                <a:spcPts val="1600"/>
              </a:spcBef>
              <a:defRPr sz="1800"/>
            </a:pPr>
            <a:r>
              <a:rPr sz="2240">
                <a:latin typeface="Helvetica"/>
                <a:ea typeface="Helvetica"/>
                <a:cs typeface="Helvetica"/>
                <a:sym typeface="Helvetica"/>
              </a:rPr>
              <a:t>I.	Cadastro da atividade ou Obtenção de prévia autorização (</a:t>
            </a:r>
            <a:r>
              <a:rPr sz="2240" b="1">
                <a:latin typeface="Helvetica"/>
                <a:ea typeface="Helvetica"/>
                <a:cs typeface="Helvetica"/>
                <a:sym typeface="Helvetica"/>
              </a:rPr>
              <a:t>em todos os casos)</a:t>
            </a:r>
            <a:endParaRPr sz="2240">
              <a:latin typeface="Helvetica"/>
              <a:ea typeface="Helvetica"/>
              <a:cs typeface="Helvetica"/>
              <a:sym typeface="Helvetica"/>
            </a:endParaRPr>
          </a:p>
          <a:p>
            <a:pPr lvl="0" algn="just" defTabSz="233679">
              <a:lnSpc>
                <a:spcPct val="175000"/>
              </a:lnSpc>
              <a:spcBef>
                <a:spcPts val="1600"/>
              </a:spcBef>
              <a:defRPr sz="1800"/>
            </a:pPr>
            <a:r>
              <a:rPr sz="2240">
                <a:latin typeface="Helvetica"/>
                <a:ea typeface="Helvetica"/>
                <a:cs typeface="Helvetica"/>
                <a:sym typeface="Helvetica"/>
              </a:rPr>
              <a:t>II. 	Obtenção de consentimento prévio informado da população 	indígena, 	comunidade 	local 	ou agricultor tradicional provedor (</a:t>
            </a:r>
            <a:r>
              <a:rPr sz="2240" b="1">
                <a:latin typeface="Helvetica"/>
                <a:ea typeface="Helvetica"/>
                <a:cs typeface="Helvetica"/>
                <a:sym typeface="Helvetica"/>
              </a:rPr>
              <a:t>para conhecimento tradiconal de origem identificavel</a:t>
            </a:r>
            <a:r>
              <a:rPr sz="2240">
                <a:latin typeface="Helvetica"/>
                <a:ea typeface="Helvetica"/>
                <a:cs typeface="Helvetica"/>
                <a:sym typeface="Helvetica"/>
              </a:rPr>
              <a:t>)</a:t>
            </a:r>
          </a:p>
          <a:p>
            <a:pPr lvl="0" algn="just" defTabSz="233679">
              <a:lnSpc>
                <a:spcPct val="175000"/>
              </a:lnSpc>
              <a:spcBef>
                <a:spcPts val="1600"/>
              </a:spcBef>
              <a:defRPr sz="1800"/>
            </a:pPr>
            <a:endParaRPr sz="2480">
              <a:latin typeface="Helvetica"/>
              <a:ea typeface="Helvetica"/>
              <a:cs typeface="Helvetica"/>
              <a:sym typeface="Helvetica"/>
            </a:endParaRPr>
          </a:p>
          <a:p>
            <a:pPr lvl="0" algn="just" defTabSz="233679">
              <a:lnSpc>
                <a:spcPct val="175000"/>
              </a:lnSpc>
              <a:spcBef>
                <a:spcPts val="1600"/>
              </a:spcBef>
              <a:defRPr sz="1800"/>
            </a:pPr>
            <a:endParaRPr sz="2480">
              <a:latin typeface="Helvetica"/>
              <a:ea typeface="Helvetica"/>
              <a:cs typeface="Helvetica"/>
              <a:sym typeface="Helvetica"/>
            </a:endParaRPr>
          </a:p>
          <a:p>
            <a:pPr lvl="0" algn="just" defTabSz="233679">
              <a:spcBef>
                <a:spcPts val="1600"/>
              </a:spcBef>
              <a:defRPr sz="1800"/>
            </a:pPr>
            <a:endParaRPr sz="220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233679">
              <a:lnSpc>
                <a:spcPct val="175000"/>
              </a:lnSpc>
              <a:defRPr sz="1800"/>
            </a:pPr>
            <a:endParaRPr sz="1400" b="1" i="1"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xfrm>
            <a:off x="1130300" y="1219200"/>
            <a:ext cx="10617200" cy="1536700"/>
          </a:xfrm>
          <a:prstGeom prst="rect">
            <a:avLst/>
          </a:prstGeom>
        </p:spPr>
        <p:txBody>
          <a:bodyPr anchor="t"/>
          <a:lstStyle>
            <a:lvl1pPr algn="l">
              <a:defRPr sz="6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6400"/>
              <a:t>4 - Repartição de benefícios</a:t>
            </a:r>
          </a:p>
        </p:txBody>
      </p:sp>
      <p:sp>
        <p:nvSpPr>
          <p:cNvPr id="54" name="Shape 54"/>
          <p:cNvSpPr>
            <a:spLocks noGrp="1"/>
          </p:cNvSpPr>
          <p:nvPr>
            <p:ph type="body" idx="1"/>
          </p:nvPr>
        </p:nvSpPr>
        <p:spPr>
          <a:xfrm>
            <a:off x="1270000" y="2628900"/>
            <a:ext cx="10325100" cy="5715000"/>
          </a:xfrm>
          <a:prstGeom prst="rect">
            <a:avLst/>
          </a:prstGeom>
        </p:spPr>
        <p:txBody>
          <a:bodyPr/>
          <a:lstStyle>
            <a:lvl1pPr algn="just" defTabSz="239522">
              <a:lnSpc>
                <a:spcPct val="175000"/>
              </a:lnSpc>
              <a:spcBef>
                <a:spcPts val="1600"/>
              </a:spcBef>
              <a:defRPr sz="1803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1803" dirty="0"/>
              <a:t>A </a:t>
            </a:r>
            <a:r>
              <a:rPr sz="1803" dirty="0" err="1"/>
              <a:t>obrigação</a:t>
            </a:r>
            <a:r>
              <a:rPr sz="1803" dirty="0"/>
              <a:t> de </a:t>
            </a:r>
            <a:r>
              <a:rPr sz="1803" dirty="0" err="1"/>
              <a:t>repartição</a:t>
            </a:r>
            <a:r>
              <a:rPr sz="1803" dirty="0"/>
              <a:t> de </a:t>
            </a:r>
            <a:r>
              <a:rPr sz="1803" dirty="0" err="1"/>
              <a:t>benefícios</a:t>
            </a:r>
            <a:r>
              <a:rPr sz="1803" dirty="0"/>
              <a:t> </a:t>
            </a:r>
            <a:r>
              <a:rPr sz="1803" dirty="0" err="1"/>
              <a:t>incide</a:t>
            </a:r>
            <a:r>
              <a:rPr sz="1803" dirty="0"/>
              <a:t> </a:t>
            </a:r>
            <a:r>
              <a:rPr sz="1803" dirty="0" err="1"/>
              <a:t>sobre</a:t>
            </a:r>
            <a:r>
              <a:rPr sz="1803" dirty="0"/>
              <a:t> a </a:t>
            </a:r>
            <a:r>
              <a:rPr sz="1803" dirty="0" err="1"/>
              <a:t>exploração</a:t>
            </a:r>
            <a:r>
              <a:rPr sz="1803" dirty="0"/>
              <a:t> </a:t>
            </a:r>
            <a:r>
              <a:rPr sz="1803" dirty="0" err="1"/>
              <a:t>econômica</a:t>
            </a:r>
            <a:r>
              <a:rPr sz="1803" dirty="0"/>
              <a:t> de </a:t>
            </a:r>
            <a:r>
              <a:rPr sz="1803" dirty="0" err="1"/>
              <a:t>produto</a:t>
            </a:r>
            <a:r>
              <a:rPr sz="1803" dirty="0"/>
              <a:t> </a:t>
            </a:r>
            <a:r>
              <a:rPr sz="1803" dirty="0" err="1"/>
              <a:t>acabado</a:t>
            </a:r>
            <a:r>
              <a:rPr sz="1803" dirty="0"/>
              <a:t> </a:t>
            </a:r>
            <a:r>
              <a:rPr sz="1803" dirty="0" err="1"/>
              <a:t>ou</a:t>
            </a:r>
            <a:r>
              <a:rPr sz="1803" dirty="0"/>
              <a:t> de material </a:t>
            </a:r>
            <a:r>
              <a:rPr sz="1803" dirty="0" err="1"/>
              <a:t>reprodutivo</a:t>
            </a:r>
            <a:r>
              <a:rPr sz="1803" dirty="0"/>
              <a:t> </a:t>
            </a:r>
            <a:r>
              <a:rPr sz="1803" dirty="0" err="1"/>
              <a:t>desenvolvido</a:t>
            </a:r>
            <a:r>
              <a:rPr sz="1803" dirty="0"/>
              <a:t> a </a:t>
            </a:r>
            <a:r>
              <a:rPr sz="1803" dirty="0" err="1"/>
              <a:t>partir</a:t>
            </a:r>
            <a:r>
              <a:rPr sz="1803" dirty="0"/>
              <a:t> do </a:t>
            </a:r>
            <a:r>
              <a:rPr sz="1803" dirty="0" err="1"/>
              <a:t>acesso</a:t>
            </a:r>
            <a:r>
              <a:rPr sz="1803" dirty="0"/>
              <a:t> </a:t>
            </a:r>
            <a:r>
              <a:rPr sz="1803" dirty="0" err="1"/>
              <a:t>ao</a:t>
            </a:r>
            <a:r>
              <a:rPr sz="1803" dirty="0"/>
              <a:t> </a:t>
            </a:r>
            <a:r>
              <a:rPr sz="1803" dirty="0" err="1"/>
              <a:t>conhecimento</a:t>
            </a:r>
            <a:r>
              <a:rPr sz="1803" dirty="0"/>
              <a:t> </a:t>
            </a:r>
            <a:r>
              <a:rPr sz="1803" dirty="0" err="1"/>
              <a:t>tradicional</a:t>
            </a:r>
            <a:r>
              <a:rPr sz="1803" dirty="0"/>
              <a:t> </a:t>
            </a:r>
            <a:r>
              <a:rPr sz="1803" dirty="0" err="1"/>
              <a:t>associado</a:t>
            </a:r>
            <a:r>
              <a:rPr sz="1803" dirty="0"/>
              <a:t> </a:t>
            </a:r>
            <a:r>
              <a:rPr sz="1803" dirty="0" err="1"/>
              <a:t>ou</a:t>
            </a:r>
            <a:r>
              <a:rPr sz="1803" dirty="0"/>
              <a:t> do </a:t>
            </a:r>
            <a:r>
              <a:rPr sz="1803" dirty="0" err="1"/>
              <a:t>acesso</a:t>
            </a:r>
            <a:r>
              <a:rPr sz="1803" dirty="0"/>
              <a:t> </a:t>
            </a:r>
            <a:r>
              <a:rPr sz="1803" dirty="0" err="1"/>
              <a:t>ao</a:t>
            </a:r>
            <a:r>
              <a:rPr sz="1803" dirty="0"/>
              <a:t> </a:t>
            </a:r>
            <a:r>
              <a:rPr sz="1803" dirty="0" err="1"/>
              <a:t>patrimônio</a:t>
            </a:r>
            <a:r>
              <a:rPr sz="1803" dirty="0"/>
              <a:t> </a:t>
            </a:r>
            <a:r>
              <a:rPr sz="1803" dirty="0" err="1"/>
              <a:t>genético</a:t>
            </a:r>
            <a:r>
              <a:rPr sz="1803" dirty="0"/>
              <a:t> </a:t>
            </a:r>
            <a:r>
              <a:rPr sz="1803" dirty="0" err="1"/>
              <a:t>realizado</a:t>
            </a:r>
            <a:r>
              <a:rPr sz="1803" dirty="0"/>
              <a:t> </a:t>
            </a:r>
            <a:r>
              <a:rPr sz="1803" dirty="0" err="1"/>
              <a:t>sobre</a:t>
            </a:r>
            <a:r>
              <a:rPr sz="1803" dirty="0"/>
              <a:t> </a:t>
            </a:r>
            <a:r>
              <a:rPr sz="1803" dirty="0" err="1"/>
              <a:t>amostra</a:t>
            </a:r>
            <a:r>
              <a:rPr sz="1803" dirty="0"/>
              <a:t> de: </a:t>
            </a:r>
            <a:r>
              <a:rPr sz="1803" dirty="0" err="1"/>
              <a:t>Espécie</a:t>
            </a:r>
            <a:r>
              <a:rPr sz="1803" dirty="0"/>
              <a:t> vegetal e animal, inclusive a </a:t>
            </a:r>
            <a:r>
              <a:rPr sz="1803" dirty="0" err="1"/>
              <a:t>domesticada</a:t>
            </a:r>
            <a:r>
              <a:rPr sz="1803" dirty="0"/>
              <a:t>, </a:t>
            </a:r>
            <a:r>
              <a:rPr sz="1803" dirty="0" err="1"/>
              <a:t>encontrada</a:t>
            </a:r>
            <a:r>
              <a:rPr sz="1803" dirty="0"/>
              <a:t> </a:t>
            </a:r>
            <a:r>
              <a:rPr sz="1803" dirty="0" err="1"/>
              <a:t>em</a:t>
            </a:r>
            <a:r>
              <a:rPr sz="1803" dirty="0"/>
              <a:t> </a:t>
            </a:r>
            <a:r>
              <a:rPr sz="1803" dirty="0" err="1"/>
              <a:t>condições</a:t>
            </a:r>
            <a:r>
              <a:rPr sz="1803" dirty="0"/>
              <a:t> in situ no </a:t>
            </a:r>
            <a:r>
              <a:rPr sz="1803" dirty="0" err="1"/>
              <a:t>território</a:t>
            </a:r>
            <a:r>
              <a:rPr sz="1803" dirty="0"/>
              <a:t> </a:t>
            </a:r>
            <a:r>
              <a:rPr sz="1803" dirty="0" err="1"/>
              <a:t>nacional</a:t>
            </a:r>
            <a:r>
              <a:rPr sz="1803" dirty="0"/>
              <a:t>, </a:t>
            </a:r>
            <a:r>
              <a:rPr sz="1803" dirty="0" err="1"/>
              <a:t>na</a:t>
            </a:r>
            <a:r>
              <a:rPr sz="1803" dirty="0"/>
              <a:t> </a:t>
            </a:r>
            <a:r>
              <a:rPr sz="1803" dirty="0" err="1"/>
              <a:t>plataforma</a:t>
            </a:r>
            <a:r>
              <a:rPr sz="1803" dirty="0"/>
              <a:t> continental, no mar territorial e </a:t>
            </a:r>
            <a:r>
              <a:rPr sz="1803" dirty="0" err="1"/>
              <a:t>na</a:t>
            </a:r>
            <a:r>
              <a:rPr sz="1803" dirty="0"/>
              <a:t> zona </a:t>
            </a:r>
            <a:r>
              <a:rPr sz="1803" dirty="0" err="1"/>
              <a:t>econômica</a:t>
            </a:r>
            <a:r>
              <a:rPr sz="1803" dirty="0"/>
              <a:t> </a:t>
            </a:r>
            <a:r>
              <a:rPr sz="1803" dirty="0" err="1"/>
              <a:t>exclusiva</a:t>
            </a:r>
            <a:r>
              <a:rPr sz="1803" dirty="0"/>
              <a:t>; </a:t>
            </a:r>
            <a:r>
              <a:rPr sz="1803" dirty="0" err="1"/>
              <a:t>Espécie</a:t>
            </a:r>
            <a:r>
              <a:rPr sz="1803" dirty="0"/>
              <a:t> vegetal, animal e </a:t>
            </a:r>
            <a:r>
              <a:rPr sz="1803" dirty="0" err="1"/>
              <a:t>microbiana</a:t>
            </a:r>
            <a:r>
              <a:rPr sz="1803" dirty="0"/>
              <a:t> </a:t>
            </a:r>
            <a:r>
              <a:rPr sz="1803" dirty="0" err="1"/>
              <a:t>mantida</a:t>
            </a:r>
            <a:r>
              <a:rPr sz="1803" dirty="0"/>
              <a:t> </a:t>
            </a:r>
            <a:r>
              <a:rPr sz="1803" dirty="0" err="1"/>
              <a:t>em</a:t>
            </a:r>
            <a:r>
              <a:rPr sz="1803" dirty="0"/>
              <a:t> </a:t>
            </a:r>
            <a:r>
              <a:rPr sz="1803" dirty="0" err="1"/>
              <a:t>condições</a:t>
            </a:r>
            <a:r>
              <a:rPr sz="1803" dirty="0"/>
              <a:t> ex situ, </a:t>
            </a:r>
            <a:r>
              <a:rPr sz="1803" dirty="0" err="1"/>
              <a:t>desde</a:t>
            </a:r>
            <a:r>
              <a:rPr sz="1803" dirty="0"/>
              <a:t> </a:t>
            </a:r>
            <a:r>
              <a:rPr sz="1803" dirty="0" err="1"/>
              <a:t>que</a:t>
            </a:r>
            <a:r>
              <a:rPr sz="1803" dirty="0"/>
              <a:t> </a:t>
            </a:r>
            <a:r>
              <a:rPr sz="1803" dirty="0" err="1"/>
              <a:t>tenha</a:t>
            </a:r>
            <a:r>
              <a:rPr sz="1803" dirty="0"/>
              <a:t> </a:t>
            </a:r>
            <a:r>
              <a:rPr sz="1803" dirty="0" err="1"/>
              <a:t>sido</a:t>
            </a:r>
            <a:r>
              <a:rPr sz="1803" dirty="0"/>
              <a:t> </a:t>
            </a:r>
            <a:r>
              <a:rPr sz="1803" dirty="0" err="1"/>
              <a:t>coletada</a:t>
            </a:r>
            <a:r>
              <a:rPr sz="1803" dirty="0"/>
              <a:t> </a:t>
            </a:r>
            <a:r>
              <a:rPr sz="1803" dirty="0" err="1"/>
              <a:t>em</a:t>
            </a:r>
            <a:r>
              <a:rPr sz="1803" dirty="0"/>
              <a:t> </a:t>
            </a:r>
            <a:r>
              <a:rPr sz="1803" dirty="0" err="1"/>
              <a:t>condições</a:t>
            </a:r>
            <a:r>
              <a:rPr sz="1803" dirty="0"/>
              <a:t> in situ no </a:t>
            </a:r>
            <a:r>
              <a:rPr sz="1803" dirty="0" err="1"/>
              <a:t>território</a:t>
            </a:r>
            <a:r>
              <a:rPr sz="1803" dirty="0"/>
              <a:t> </a:t>
            </a:r>
            <a:r>
              <a:rPr sz="1803" dirty="0" err="1"/>
              <a:t>nacional</a:t>
            </a:r>
            <a:r>
              <a:rPr sz="1803" dirty="0"/>
              <a:t>, </a:t>
            </a:r>
            <a:r>
              <a:rPr sz="1803" dirty="0" err="1"/>
              <a:t>na</a:t>
            </a:r>
            <a:r>
              <a:rPr sz="1803" dirty="0"/>
              <a:t> </a:t>
            </a:r>
            <a:r>
              <a:rPr sz="1803" dirty="0" err="1"/>
              <a:t>plataforma</a:t>
            </a:r>
            <a:r>
              <a:rPr sz="1803" dirty="0"/>
              <a:t> continental, no mar territorial e </a:t>
            </a:r>
            <a:r>
              <a:rPr sz="1803" dirty="0" err="1"/>
              <a:t>na</a:t>
            </a:r>
            <a:r>
              <a:rPr sz="1803" dirty="0"/>
              <a:t> zona </a:t>
            </a:r>
            <a:r>
              <a:rPr sz="1803" dirty="0" err="1"/>
              <a:t>econômica</a:t>
            </a:r>
            <a:r>
              <a:rPr sz="1803" dirty="0"/>
              <a:t> </a:t>
            </a:r>
            <a:r>
              <a:rPr sz="1803" dirty="0" err="1"/>
              <a:t>exclusiva</a:t>
            </a:r>
            <a:r>
              <a:rPr sz="1803" dirty="0"/>
              <a:t>; </a:t>
            </a:r>
            <a:r>
              <a:rPr sz="1803" dirty="0" err="1"/>
              <a:t>Variedade</a:t>
            </a:r>
            <a:r>
              <a:rPr sz="1803" dirty="0"/>
              <a:t> </a:t>
            </a:r>
            <a:r>
              <a:rPr sz="1803" dirty="0" err="1"/>
              <a:t>tradicional</a:t>
            </a:r>
            <a:r>
              <a:rPr sz="1803" dirty="0"/>
              <a:t>, local </a:t>
            </a:r>
            <a:r>
              <a:rPr sz="1803" dirty="0" err="1"/>
              <a:t>ou</a:t>
            </a:r>
            <a:r>
              <a:rPr sz="1803" dirty="0"/>
              <a:t> </a:t>
            </a:r>
            <a:r>
              <a:rPr sz="1803" dirty="0" err="1"/>
              <a:t>crioula</a:t>
            </a:r>
            <a:r>
              <a:rPr sz="1803" dirty="0"/>
              <a:t>; </a:t>
            </a:r>
            <a:r>
              <a:rPr sz="1803" dirty="0" err="1"/>
              <a:t>Raça</a:t>
            </a:r>
            <a:r>
              <a:rPr sz="1803" dirty="0"/>
              <a:t> </a:t>
            </a:r>
            <a:r>
              <a:rPr sz="1803" dirty="0" err="1"/>
              <a:t>localmente</a:t>
            </a:r>
            <a:r>
              <a:rPr sz="1803" dirty="0"/>
              <a:t> </a:t>
            </a:r>
            <a:r>
              <a:rPr sz="1803" dirty="0" err="1"/>
              <a:t>adaptada</a:t>
            </a:r>
            <a:r>
              <a:rPr sz="1803" dirty="0"/>
              <a:t> </a:t>
            </a:r>
            <a:r>
              <a:rPr sz="1803" dirty="0" err="1"/>
              <a:t>ou</a:t>
            </a:r>
            <a:r>
              <a:rPr sz="1803" dirty="0"/>
              <a:t> </a:t>
            </a:r>
            <a:r>
              <a:rPr sz="1803" dirty="0" err="1"/>
              <a:t>crioula</a:t>
            </a:r>
            <a:r>
              <a:rPr sz="1803" dirty="0"/>
              <a:t>; </a:t>
            </a:r>
            <a:r>
              <a:rPr sz="1803" dirty="0" err="1"/>
              <a:t>Espécie</a:t>
            </a:r>
            <a:r>
              <a:rPr sz="1803" dirty="0"/>
              <a:t> </a:t>
            </a:r>
            <a:r>
              <a:rPr sz="1803" dirty="0" err="1"/>
              <a:t>introduzida</a:t>
            </a:r>
            <a:r>
              <a:rPr sz="1803" dirty="0"/>
              <a:t> no </a:t>
            </a:r>
            <a:r>
              <a:rPr sz="1803" dirty="0" err="1"/>
              <a:t>território</a:t>
            </a:r>
            <a:r>
              <a:rPr sz="1803" dirty="0"/>
              <a:t> </a:t>
            </a:r>
            <a:r>
              <a:rPr sz="1803" dirty="0" err="1"/>
              <a:t>nacional</a:t>
            </a:r>
            <a:r>
              <a:rPr sz="1803" dirty="0"/>
              <a:t> pela </a:t>
            </a:r>
            <a:r>
              <a:rPr sz="1803" dirty="0" err="1"/>
              <a:t>ação</a:t>
            </a:r>
            <a:r>
              <a:rPr sz="1803" dirty="0"/>
              <a:t> </a:t>
            </a:r>
            <a:r>
              <a:rPr sz="1803" dirty="0" err="1"/>
              <a:t>humana</a:t>
            </a:r>
            <a:r>
              <a:rPr sz="1803" dirty="0"/>
              <a:t>, </a:t>
            </a:r>
            <a:r>
              <a:rPr sz="1803" dirty="0" err="1"/>
              <a:t>que</a:t>
            </a:r>
            <a:r>
              <a:rPr sz="1803" dirty="0"/>
              <a:t> </a:t>
            </a:r>
            <a:r>
              <a:rPr sz="1803" dirty="0" err="1"/>
              <a:t>forme</a:t>
            </a:r>
            <a:r>
              <a:rPr sz="1803" dirty="0"/>
              <a:t> </a:t>
            </a:r>
            <a:r>
              <a:rPr sz="1803" dirty="0" err="1"/>
              <a:t>população</a:t>
            </a:r>
            <a:r>
              <a:rPr sz="1803" dirty="0"/>
              <a:t> </a:t>
            </a:r>
            <a:r>
              <a:rPr sz="1803" dirty="0" err="1"/>
              <a:t>espontânea</a:t>
            </a:r>
            <a:r>
              <a:rPr sz="1803" dirty="0"/>
              <a:t> e </a:t>
            </a:r>
            <a:r>
              <a:rPr sz="1803" dirty="0" err="1"/>
              <a:t>que</a:t>
            </a:r>
            <a:r>
              <a:rPr sz="1803" dirty="0"/>
              <a:t> </a:t>
            </a:r>
            <a:r>
              <a:rPr sz="1803" dirty="0" err="1"/>
              <a:t>tenha</a:t>
            </a:r>
            <a:r>
              <a:rPr sz="1803" dirty="0"/>
              <a:t> </a:t>
            </a:r>
            <a:r>
              <a:rPr sz="1803" dirty="0" err="1"/>
              <a:t>adquirido</a:t>
            </a:r>
            <a:r>
              <a:rPr sz="1803" dirty="0"/>
              <a:t> </a:t>
            </a:r>
            <a:r>
              <a:rPr sz="1803" dirty="0" err="1"/>
              <a:t>característica</a:t>
            </a:r>
            <a:r>
              <a:rPr sz="1803" dirty="0"/>
              <a:t> </a:t>
            </a:r>
            <a:r>
              <a:rPr sz="1803" dirty="0" err="1"/>
              <a:t>distintiva</a:t>
            </a:r>
            <a:r>
              <a:rPr sz="1803" dirty="0"/>
              <a:t> </a:t>
            </a:r>
            <a:r>
              <a:rPr sz="1803" dirty="0" err="1"/>
              <a:t>própria</a:t>
            </a:r>
            <a:r>
              <a:rPr sz="1803" dirty="0"/>
              <a:t> no País;  </a:t>
            </a:r>
            <a:r>
              <a:rPr sz="1803" dirty="0" err="1"/>
              <a:t>Microorganismo</a:t>
            </a:r>
            <a:r>
              <a:rPr sz="1803" dirty="0"/>
              <a:t> </a:t>
            </a:r>
            <a:r>
              <a:rPr sz="1803" dirty="0" err="1"/>
              <a:t>que</a:t>
            </a:r>
            <a:r>
              <a:rPr sz="1803" dirty="0"/>
              <a:t> </a:t>
            </a:r>
            <a:r>
              <a:rPr sz="1803" dirty="0" err="1"/>
              <a:t>tenha</a:t>
            </a:r>
            <a:r>
              <a:rPr sz="1803" dirty="0"/>
              <a:t> </a:t>
            </a:r>
            <a:r>
              <a:rPr sz="1803" dirty="0" err="1"/>
              <a:t>sido</a:t>
            </a:r>
            <a:r>
              <a:rPr sz="1803" dirty="0"/>
              <a:t> </a:t>
            </a:r>
            <a:r>
              <a:rPr sz="1803" dirty="0" err="1"/>
              <a:t>isolado</a:t>
            </a:r>
            <a:r>
              <a:rPr sz="1803" dirty="0"/>
              <a:t> a </a:t>
            </a:r>
            <a:r>
              <a:rPr sz="1803" dirty="0" err="1"/>
              <a:t>partir</a:t>
            </a:r>
            <a:r>
              <a:rPr sz="1803" dirty="0"/>
              <a:t> de </a:t>
            </a:r>
            <a:r>
              <a:rPr sz="1803" dirty="0" err="1"/>
              <a:t>substrato</a:t>
            </a:r>
            <a:r>
              <a:rPr sz="1803" dirty="0"/>
              <a:t> </a:t>
            </a:r>
            <a:r>
              <a:rPr sz="1803" dirty="0" err="1"/>
              <a:t>coletado</a:t>
            </a:r>
            <a:r>
              <a:rPr sz="1803" dirty="0"/>
              <a:t> no </a:t>
            </a:r>
            <a:r>
              <a:rPr sz="1803" dirty="0" err="1"/>
              <a:t>território</a:t>
            </a:r>
            <a:r>
              <a:rPr sz="1803" dirty="0"/>
              <a:t> </a:t>
            </a:r>
            <a:r>
              <a:rPr sz="1803" dirty="0" err="1"/>
              <a:t>nacional</a:t>
            </a:r>
            <a:r>
              <a:rPr sz="1803" dirty="0"/>
              <a:t>, mar territorial, zona </a:t>
            </a:r>
            <a:r>
              <a:rPr sz="1803" dirty="0" err="1"/>
              <a:t>econômica</a:t>
            </a:r>
            <a:r>
              <a:rPr sz="1803" dirty="0"/>
              <a:t> </a:t>
            </a:r>
            <a:r>
              <a:rPr sz="1803" dirty="0" err="1"/>
              <a:t>exclusiva</a:t>
            </a:r>
            <a:r>
              <a:rPr sz="1803" dirty="0"/>
              <a:t> </a:t>
            </a:r>
            <a:r>
              <a:rPr sz="1803" dirty="0" err="1"/>
              <a:t>ou</a:t>
            </a:r>
            <a:r>
              <a:rPr sz="1803" dirty="0"/>
              <a:t> </a:t>
            </a:r>
            <a:r>
              <a:rPr sz="1803" dirty="0" err="1"/>
              <a:t>plataforma</a:t>
            </a:r>
            <a:r>
              <a:rPr sz="1803" dirty="0"/>
              <a:t> continental. 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xfrm>
            <a:off x="1130300" y="1219200"/>
            <a:ext cx="10617200" cy="1193800"/>
          </a:xfrm>
          <a:prstGeom prst="rect">
            <a:avLst/>
          </a:prstGeom>
        </p:spPr>
        <p:txBody>
          <a:bodyPr anchor="t"/>
          <a:lstStyle>
            <a:lvl1pPr algn="l">
              <a:defRPr sz="6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6400"/>
              <a:t>CONCEITOS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xfrm>
            <a:off x="1270000" y="2628900"/>
            <a:ext cx="10325100" cy="57150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lvl="0" algn="just" defTabSz="233679">
              <a:lnSpc>
                <a:spcPct val="175000"/>
              </a:lnSpc>
              <a:spcBef>
                <a:spcPts val="1600"/>
              </a:spcBef>
              <a:defRPr sz="1800"/>
            </a:pP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Acesso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ao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patrimônio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genético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: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pesquisa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desenvolvimento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tecnológico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realizado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sobre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amostra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patrimônio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genético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. </a:t>
            </a:r>
          </a:p>
          <a:p>
            <a:pPr lvl="0" algn="just" defTabSz="233679">
              <a:lnSpc>
                <a:spcPct val="175000"/>
              </a:lnSpc>
              <a:spcBef>
                <a:spcPts val="1600"/>
              </a:spcBef>
              <a:defRPr sz="1800"/>
            </a:pP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Acesso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ao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conhecimento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tradicional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associado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: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pesquisa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desenvolvimento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tecnológico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realizado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sobre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conhecimento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tradicional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associado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que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possibilite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facilite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o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acesso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patrimônio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genético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ainda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que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obtido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fontes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secundárias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tais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como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feiras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publicações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inventários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filmes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artigos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científicos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cadastros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outras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formas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sistematização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registro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desse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conhecimento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. </a:t>
            </a:r>
          </a:p>
          <a:p>
            <a:pPr lvl="0" algn="just" defTabSz="233679">
              <a:lnSpc>
                <a:spcPct val="175000"/>
              </a:lnSpc>
              <a:spcBef>
                <a:spcPts val="1600"/>
              </a:spcBef>
              <a:defRPr sz="1800"/>
            </a:pP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Acordo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b="1" dirty="0" err="1">
                <a:latin typeface="Helvetica"/>
                <a:ea typeface="Helvetica"/>
                <a:cs typeface="Helvetica"/>
                <a:sym typeface="Helvetica"/>
              </a:rPr>
              <a:t>setorial</a:t>
            </a:r>
            <a:r>
              <a:rPr sz="1880" b="1" dirty="0">
                <a:latin typeface="Helvetica"/>
                <a:ea typeface="Helvetica"/>
                <a:cs typeface="Helvetica"/>
                <a:sym typeface="Helvetica"/>
              </a:rPr>
              <a:t>: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ato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natureza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contratual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firmado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entre o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poder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público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usuários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tendo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em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vista a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repartição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justa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equitativa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dos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benefícios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decorrentes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da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exploração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econômica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oriunda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acesso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patrimônio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genético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ou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conhecimento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tradicional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associado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de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origem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não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880" dirty="0" err="1">
                <a:latin typeface="Helvetica"/>
                <a:ea typeface="Helvetica"/>
                <a:cs typeface="Helvetica"/>
                <a:sym typeface="Helvetica"/>
              </a:rPr>
              <a:t>identificável</a:t>
            </a:r>
            <a:r>
              <a:rPr sz="1880" dirty="0">
                <a:latin typeface="Helvetica"/>
                <a:ea typeface="Helvetica"/>
                <a:cs typeface="Helvetica"/>
                <a:sym typeface="Helvetica"/>
              </a:rPr>
              <a:t>.</a:t>
            </a:r>
          </a:p>
          <a:p>
            <a:pPr lvl="0" algn="just" defTabSz="233679">
              <a:lnSpc>
                <a:spcPct val="175000"/>
              </a:lnSpc>
              <a:spcBef>
                <a:spcPts val="1600"/>
              </a:spcBef>
              <a:defRPr sz="1800"/>
            </a:pPr>
            <a:endParaRPr sz="1880" dirty="0"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1953</Words>
  <Application>Microsoft Office PowerPoint</Application>
  <PresentationFormat>Personalizar</PresentationFormat>
  <Paragraphs>89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3" baseType="lpstr">
      <vt:lpstr>Helvetica</vt:lpstr>
      <vt:lpstr>Helvetica Light</vt:lpstr>
      <vt:lpstr>Helvetica Neue</vt:lpstr>
      <vt:lpstr>White</vt:lpstr>
      <vt:lpstr>LEI Nº 13.123 DE 20 DE MAIO DE 2015.</vt:lpstr>
      <vt:lpstr>AGENDA DO DIA:</vt:lpstr>
      <vt:lpstr>A Lei trata de 4 aspectos:</vt:lpstr>
      <vt:lpstr>1 - acesso ao patrimonio genético</vt:lpstr>
      <vt:lpstr>2 - conhecimento tradicional</vt:lpstr>
      <vt:lpstr>3 - Acesso à amostra de patrimônio genético ou ao conhecimento tradicional associado </vt:lpstr>
      <vt:lpstr>3 - Acesso à amostra de patrimônio genético ou ao conhecimento tradicional associado </vt:lpstr>
      <vt:lpstr>4 - Repartição de benefícios</vt:lpstr>
      <vt:lpstr>CONCEITOS</vt:lpstr>
      <vt:lpstr>CONCEITOS</vt:lpstr>
      <vt:lpstr>CONCEITOS</vt:lpstr>
      <vt:lpstr>CONCEITOS</vt:lpstr>
      <vt:lpstr>CONCEITOS</vt:lpstr>
      <vt:lpstr>CONCEITOS</vt:lpstr>
      <vt:lpstr>CONCEITOS</vt:lpstr>
      <vt:lpstr>CONCEITOS</vt:lpstr>
      <vt:lpstr>CONCEITOS</vt:lpstr>
      <vt:lpstr>CONCEITOS</vt:lpstr>
      <vt:lpstr>CONTINUA...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 Nº 13.123 DE 20 DE MAIO DE 2015.</dc:title>
  <dc:creator>Patricia Villar Martins</dc:creator>
  <cp:lastModifiedBy>Patricia Villar Martins</cp:lastModifiedBy>
  <cp:revision>10</cp:revision>
  <dcterms:modified xsi:type="dcterms:W3CDTF">2015-06-17T18:39:53Z</dcterms:modified>
</cp:coreProperties>
</file>